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6" r:id="rId4"/>
    <p:sldId id="275" r:id="rId5"/>
    <p:sldId id="286" r:id="rId6"/>
    <p:sldId id="282" r:id="rId7"/>
    <p:sldId id="278" r:id="rId8"/>
    <p:sldId id="287" r:id="rId9"/>
    <p:sldId id="279" r:id="rId10"/>
    <p:sldId id="280" r:id="rId11"/>
    <p:sldId id="281" r:id="rId12"/>
    <p:sldId id="283" r:id="rId13"/>
    <p:sldId id="284" r:id="rId14"/>
    <p:sldId id="285" r:id="rId15"/>
    <p:sldId id="27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EBEBE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06D4-8130-4D55-B753-5E876F7B0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E9649-EB21-4ECB-90E0-D0CB2D653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D6C9A-B233-436F-991E-C39CE72C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4B1C2-E810-4252-8BB2-CAE5FE51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1727-245C-4797-8FB1-57B00E49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1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FC73-F004-4F21-98BB-F2FB29FC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4A568-39EA-4A09-96AA-E114FA869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F9CB0-FE8F-41F6-B2CB-7DC1634A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9B68-E195-433F-8418-23602A15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E4609-AAD5-4C68-8D65-A84D4724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7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D8E62-95DC-4FE3-8E65-57347E9F4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65F40-1F5A-404C-BE8B-43086C8C1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23F0-06FF-45BD-AC19-6F227E72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24C96-148D-46B7-A6E0-78C3FA48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AC6C7-1966-4CC3-A230-A63DABD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E479-7A66-4728-96DA-0AD605E6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1536-DBA4-4535-8EA7-27DCC4B6C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5CEF4-98A6-4E57-863C-6798FC06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A75A-814B-424E-B879-A12EB308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28F31-ABA0-475D-A843-06AF0263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7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1EE6-3C2E-499E-AFF8-E1EF9375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63BDB-5D99-47F2-9C1C-46513A079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811F4-F131-4DA9-9BA1-A2287EE4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BDBA1-C2E0-4BC1-BBD5-26EBC967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40D8B-F6AD-41C5-870E-388FDA8C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1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8D67-01C6-4192-AEC6-4DDA6D4E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3462-95F2-4BC4-804A-5791DFC31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D4E77-E2D0-43ED-B89E-5E210C3DA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C8B60-EDCC-4B86-B4FB-DF9C9C08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45E88-719F-45C7-B8BB-CF011C45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2CCBC-6B32-4FC0-A4B2-38319016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8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03AC-6DA1-4593-9D9C-BA5A69E1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03D95-19BE-472B-99BC-DE88DC94A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62A2B-68C2-453C-8FB3-5C0CB65BE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6ADFD-2993-434A-9624-597409486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56275-7003-4588-BE64-E7063CD77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326DD-6ED5-4A44-A330-13DCE9CB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08AAA0-A3CF-40E8-892E-1F59B1EF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C4D5B-ACB8-42DB-B475-DFB4BF20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9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7261-A6AB-44BB-99BA-DABA3F4C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CF6EA-4FD4-4035-84BE-87E48D04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5F8A9-00AC-43DD-8DCC-3B4FBB80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89045-78F0-4CCE-BE6E-80E764B6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8E464-E36E-4180-A888-A4FF2738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13720-43D2-431D-A185-D48FFDB9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87E1D-10BF-4EE6-9789-E0E33F35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48C5-1BAF-42AD-BA3F-69C6196D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04E1-A911-4323-81C0-23308AAF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9FC7E-BB92-4FBC-94B4-BBE68F6EE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96EE6-BDA5-4077-A35D-42794C68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D78E8-F59B-4E47-8FA7-1A606191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25723-C3D6-4107-A468-DC99BF11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A150-C514-4D5E-B581-C86ED07D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C061E-5772-47EC-99FC-DC89A0BFD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2F269-CC70-4113-B078-80782BE1C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23AB4-0507-492A-A8D2-D3A15625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A5609-6DFB-4867-A282-7BAFF4B2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4F604-806E-4ABE-9BB9-8337DF9F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7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10F01-0562-4D02-8C11-4741BBE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2AC39-C3F7-4FB2-9BB6-A2FE7581C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2EC59-B83A-482B-946A-03C3B459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AEDA3-1CB9-440A-85CF-C40A1E8998F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7D6E5-FC9E-425C-8F5B-281A299C1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DBF20-90D1-40D0-BBA2-8AFE58CA2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BE034-8EFB-4FC2-BCED-31B5024A9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talbert@scanesrouth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CF649-38B8-4360-9C56-5EF91D7EC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272639"/>
            <a:ext cx="4834272" cy="3125220"/>
          </a:xfrm>
        </p:spPr>
        <p:txBody>
          <a:bodyPr anchor="b">
            <a:noAutofit/>
          </a:bodyPr>
          <a:lstStyle/>
          <a:p>
            <a:pPr algn="l"/>
            <a:r>
              <a:rPr lang="en-US" sz="6600" b="1" cap="small" dirty="0">
                <a:solidFill>
                  <a:srgbClr val="FFFFFF"/>
                </a:solidFill>
              </a:rPr>
              <a:t>Supreme Court of Texas Update</a:t>
            </a:r>
            <a:endParaRPr lang="en-US" sz="6600" b="1" dirty="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upreme court of texas">
            <a:extLst>
              <a:ext uri="{FF2B5EF4-FFF2-40B4-BE49-F238E27FC236}">
                <a16:creationId xmlns:a16="http://schemas.microsoft.com/office/drawing/2014/main" id="{3B065E2D-6CD4-4F51-92EA-8F823F3E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99753"/>
            <a:ext cx="5459470" cy="54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96604-8B98-4D7C-B0F6-76D75AFF6B63}"/>
              </a:ext>
            </a:extLst>
          </p:cNvPr>
          <p:cNvSpPr txBox="1"/>
          <p:nvPr/>
        </p:nvSpPr>
        <p:spPr>
          <a:xfrm>
            <a:off x="786679" y="4419600"/>
            <a:ext cx="40562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solidFill>
                  <a:srgbClr val="FFFFFF"/>
                </a:solidFill>
              </a:rPr>
              <a:t>Tyler Talbert</a:t>
            </a:r>
          </a:p>
          <a:p>
            <a:r>
              <a:rPr lang="en-US" sz="2800" b="1" cap="small" dirty="0">
                <a:solidFill>
                  <a:srgbClr val="FFFFFF"/>
                </a:solidFill>
              </a:rPr>
              <a:t>September 26, 2019 </a:t>
            </a:r>
          </a:p>
          <a:p>
            <a:r>
              <a:rPr lang="en-US" sz="2800" b="1" cap="small" dirty="0">
                <a:solidFill>
                  <a:srgbClr val="FFFFFF"/>
                </a:solidFill>
              </a:rPr>
              <a:t>Bell County, Texas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95250" y="-739660"/>
            <a:ext cx="120015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4. I thought you were my lawyer!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28D526-A42E-4038-8607-3E3B09582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1600200"/>
            <a:ext cx="4588318" cy="1126671"/>
          </a:xfrm>
        </p:spPr>
        <p:txBody>
          <a:bodyPr>
            <a:noAutofit/>
          </a:bodyPr>
          <a:lstStyle/>
          <a:p>
            <a:r>
              <a:rPr lang="es-ES" sz="4000" i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In re </a:t>
            </a:r>
            <a:r>
              <a:rPr lang="es-ES" sz="4000" i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Thetford</a:t>
            </a:r>
            <a:endParaRPr lang="en-US" sz="4000" i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FC4B4C-F412-4B3E-85C3-72F3B6F69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0745" y="1684110"/>
            <a:ext cx="6547745" cy="393518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Guardianships &amp; Disqualification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Attorney was not disqualified from representing one client who is applying for guardianship for one of the lawyer’s former or current clients.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Fact-specific</a:t>
            </a:r>
            <a:r>
              <a:rPr lang="en-US" sz="26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.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(1) Substantially related; (2) adverse.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Dissent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ABA model rules prohibit a lawyer from representing third-party seeking to impose a guardianship on the lawyer’s client. 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F7F310-95A1-4822-8D07-219BA351761E}"/>
              </a:ext>
            </a:extLst>
          </p:cNvPr>
          <p:cNvCxnSpPr/>
          <p:nvPr/>
        </p:nvCxnSpPr>
        <p:spPr>
          <a:xfrm>
            <a:off x="5181624" y="1600200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attorney disqualification">
            <a:extLst>
              <a:ext uri="{FF2B5EF4-FFF2-40B4-BE49-F238E27FC236}">
                <a16:creationId xmlns:a16="http://schemas.microsoft.com/office/drawing/2014/main" id="{E608CC3B-3E68-4608-8E75-694AAF7C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0" y="3077357"/>
            <a:ext cx="4818598" cy="32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7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285750" y="-625757"/>
            <a:ext cx="120015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3. How (not) to screw up discovery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AE40F9-BAE5-4989-8FF8-4EF7A4F7A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36813"/>
            <a:ext cx="4588318" cy="1126671"/>
          </a:xfrm>
        </p:spPr>
        <p:txBody>
          <a:bodyPr>
            <a:noAutofit/>
          </a:bodyPr>
          <a:lstStyle/>
          <a:p>
            <a:r>
              <a:rPr lang="en-US" sz="4000" i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In re City of Dickinson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7F5C90B-CDAF-4BB0-A5E6-53AA67960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160" y="1748283"/>
            <a:ext cx="6547745" cy="41774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Privileged Documents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Providing documents to employee/expert witness, does not forfeit the attorney-client privilege as to those documents.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192.3(e) expert discovery does not overcome privilege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Snap-Back Motions </a:t>
            </a:r>
            <a:endParaRPr lang="en-US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193.3(d) allows a party that has inadvertently produced documents to preserve privilege and “snap back” the documents.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F04A6D-34CF-4A2A-BE26-278FDBFFA369}"/>
              </a:ext>
            </a:extLst>
          </p:cNvPr>
          <p:cNvCxnSpPr/>
          <p:nvPr/>
        </p:nvCxnSpPr>
        <p:spPr>
          <a:xfrm>
            <a:off x="5188153" y="2008200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Image result for wear more than one hat">
            <a:extLst>
              <a:ext uri="{FF2B5EF4-FFF2-40B4-BE49-F238E27FC236}">
                <a16:creationId xmlns:a16="http://schemas.microsoft.com/office/drawing/2014/main" id="{EEEAA119-2D60-47FE-9C2E-F4744086A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9" y="2863695"/>
            <a:ext cx="28879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5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Image result for contract oral agreement">
            <a:extLst>
              <a:ext uri="{FF2B5EF4-FFF2-40B4-BE49-F238E27FC236}">
                <a16:creationId xmlns:a16="http://schemas.microsoft.com/office/drawing/2014/main" id="{7F2E2D9D-8A3B-4A9E-A7C6-6A17B5C3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05" y="4473984"/>
            <a:ext cx="2260965" cy="14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285750" y="-625757"/>
            <a:ext cx="120015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2. The contracts speaks for itself?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4A643E-8C11-4B01-81FF-088DD9DFC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56" y="3200132"/>
            <a:ext cx="3373921" cy="857679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West v. Quintanilla</a:t>
            </a:r>
            <a:br>
              <a:rPr lang="en-US" sz="3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</a:br>
            <a:r>
              <a:rPr lang="en-US" sz="3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&amp; </a:t>
            </a:r>
            <a:br>
              <a:rPr lang="en-US" sz="3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</a:br>
            <a:r>
              <a:rPr lang="en-US" sz="3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Barrow-Shaver v. Carrizo Oil &amp; Gas,</a:t>
            </a:r>
            <a:endParaRPr lang="en-US" sz="3200" i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6972CE-F20B-468B-9484-57D130BC5D18}"/>
              </a:ext>
            </a:extLst>
          </p:cNvPr>
          <p:cNvCxnSpPr/>
          <p:nvPr/>
        </p:nvCxnSpPr>
        <p:spPr>
          <a:xfrm>
            <a:off x="4474556" y="1800172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Downward trend">
            <a:extLst>
              <a:ext uri="{FF2B5EF4-FFF2-40B4-BE49-F238E27FC236}">
                <a16:creationId xmlns:a16="http://schemas.microsoft.com/office/drawing/2014/main" id="{2F4D01B0-CD77-4956-995D-983732F8E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661" y="4196169"/>
            <a:ext cx="2589510" cy="2025259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F4992323-33FD-45F6-83BD-F19EFCBF1F6A}"/>
              </a:ext>
            </a:extLst>
          </p:cNvPr>
          <p:cNvSpPr txBox="1">
            <a:spLocks/>
          </p:cNvSpPr>
          <p:nvPr/>
        </p:nvSpPr>
        <p:spPr>
          <a:xfrm>
            <a:off x="4783365" y="1544990"/>
            <a:ext cx="6941357" cy="450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Parol Evidence 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The parol evidence rule does not bar an agreement that is “collateral” to and not inconsistent with a prior agreement. (</a:t>
            </a: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Quintanilla). 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Evidence of prior drafts could not overcome plain language of the contract. (</a:t>
            </a: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Barrow Shaver) </a:t>
            </a:r>
          </a:p>
          <a:p>
            <a:pPr marL="800100" lvl="1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Industry Custom? </a:t>
            </a:r>
          </a:p>
          <a:p>
            <a:pPr marL="800100" lvl="1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Prior Negotiations? </a:t>
            </a: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3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95250" y="-606311"/>
            <a:ext cx="120015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1. RIP Fraudulent Inducement?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446D87-1567-474C-B6E7-815EB658C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731" y="3339623"/>
            <a:ext cx="3759643" cy="679927"/>
          </a:xfrm>
        </p:spPr>
        <p:txBody>
          <a:bodyPr>
            <a:noAutofit/>
          </a:bodyPr>
          <a:lstStyle/>
          <a:p>
            <a: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Mercedes-Benz v. Carduco</a:t>
            </a:r>
            <a:b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</a:br>
            <a: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&amp; </a:t>
            </a:r>
            <a:b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</a:br>
            <a: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IBM v. Lukin</a:t>
            </a:r>
            <a:endParaRPr lang="en-US" sz="4000" i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2418DD4-854A-45D5-B988-F75BD274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5662" y="1778907"/>
            <a:ext cx="6547745" cy="44812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Fraudulent Inducement 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Contract terms can bar fraud theories. 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“The parties’ written agreement directly contradicts plaintiff’s alleged belief and thereby negates its justifiable reliance as a matter of law.” (</a:t>
            </a:r>
            <a:r>
              <a:rPr lang="en-US" sz="2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Mercedes</a:t>
            </a: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) 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“. . . cannot maintain a claim that it reasonably relied on any earlier misrepresentations when it disclaimed reliance on such misrepresentations.” (</a:t>
            </a:r>
            <a:r>
              <a:rPr lang="en-US" sz="2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IBM</a:t>
            </a:r>
            <a:r>
              <a:rPr lang="en-US" sz="20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)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FF270E-AE6F-4B81-A2D4-FAA56ED32767}"/>
              </a:ext>
            </a:extLst>
          </p:cNvPr>
          <p:cNvCxnSpPr/>
          <p:nvPr/>
        </p:nvCxnSpPr>
        <p:spPr>
          <a:xfrm>
            <a:off x="5076135" y="1997876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Image result for handshake contract lie">
            <a:extLst>
              <a:ext uri="{FF2B5EF4-FFF2-40B4-BE49-F238E27FC236}">
                <a16:creationId xmlns:a16="http://schemas.microsoft.com/office/drawing/2014/main" id="{65E96A31-A8DE-4326-A7B0-E07090CD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78" y="4191000"/>
            <a:ext cx="2273036" cy="227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0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285750" y="-625757"/>
            <a:ext cx="120015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SCOTX ‘19-’20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09C06-9BC3-4EA7-A172-5925D59BB4D4}"/>
              </a:ext>
            </a:extLst>
          </p:cNvPr>
          <p:cNvSpPr/>
          <p:nvPr/>
        </p:nvSpPr>
        <p:spPr>
          <a:xfrm>
            <a:off x="193223" y="949082"/>
            <a:ext cx="61912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u="sng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Ebola &amp; Wedding Dress Shopping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Chapter 74 Reports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Coming Attractions Bridal &amp; Formal, Inc. v. Tex. Health Res.</a:t>
            </a: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Lottery Mishap! </a:t>
            </a:r>
            <a:r>
              <a:rPr lang="en-US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Governmental Immunity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GTECH Corp. v. Steele</a:t>
            </a: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Widow’s Benefits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Course/scope employment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Orozco v. County of El Paso</a:t>
            </a: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(More) TCPA!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Public concern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Creative Oil v. Lona Hills Ranch, LLC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Replyer</a:t>
            </a:r>
            <a:r>
              <a:rPr lang="en-US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 beware!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Email contracts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Copano</a:t>
            </a: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Energy, LLC v. Stanley D. </a:t>
            </a:r>
            <a:r>
              <a:rPr lang="en-US" i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Bujnoch</a:t>
            </a: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, Life Estate,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Image result for coming attractions">
            <a:extLst>
              <a:ext uri="{FF2B5EF4-FFF2-40B4-BE49-F238E27FC236}">
                <a16:creationId xmlns:a16="http://schemas.microsoft.com/office/drawing/2014/main" id="{875FF2AA-6883-4717-98DC-D900CA41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33915"/>
            <a:ext cx="555413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8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F649-38B8-4360-9C56-5EF91D7EC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381" y="92990"/>
            <a:ext cx="7528337" cy="1126671"/>
          </a:xfrm>
        </p:spPr>
        <p:txBody>
          <a:bodyPr>
            <a:normAutofit/>
          </a:bodyPr>
          <a:lstStyle/>
          <a:p>
            <a:r>
              <a:rPr lang="en-US" b="1" i="1" u="sng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Red light!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9B7C3-487A-49A8-8913-46DC96D56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7293" y="1461407"/>
            <a:ext cx="6547745" cy="3935186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SCOTXBlog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www.scotxblog.com/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Texas Appellate Watch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texasappellatewatch.typepad.com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TAMES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search.txcourts.gov/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talbert@scanesrouth.com</a:t>
            </a: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AA391-FE85-43BD-AD7F-9936D0D55EE8}"/>
              </a:ext>
            </a:extLst>
          </p:cNvPr>
          <p:cNvCxnSpPr/>
          <p:nvPr/>
        </p:nvCxnSpPr>
        <p:spPr>
          <a:xfrm>
            <a:off x="4781008" y="1461407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1CBB5709-5249-49E6-88EF-1CD538B7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96" y="4695744"/>
            <a:ext cx="2858814" cy="21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09BE465-169E-4AFB-989D-16AA7041F4A2}"/>
              </a:ext>
            </a:extLst>
          </p:cNvPr>
          <p:cNvSpPr txBox="1">
            <a:spLocks/>
          </p:cNvSpPr>
          <p:nvPr/>
        </p:nvSpPr>
        <p:spPr>
          <a:xfrm>
            <a:off x="690599" y="1461407"/>
            <a:ext cx="6547745" cy="450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10. Court composition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9. Statute of Limitations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8. Will Contests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7. Hot Topics 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6. TCPA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5. Attorney’s Fees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4. Attorney Disqualification 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3. Privilege, Experts 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2. Contract Interpretation </a:t>
            </a:r>
          </a:p>
          <a:p>
            <a:pPr algn="l"/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1. Fraudulent Inducement </a:t>
            </a:r>
          </a:p>
        </p:txBody>
      </p:sp>
    </p:spTree>
    <p:extLst>
      <p:ext uri="{BB962C8B-B14F-4D97-AF65-F5344CB8AC3E}">
        <p14:creationId xmlns:p14="http://schemas.microsoft.com/office/powerpoint/2010/main" val="48143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F649-38B8-4360-9C56-5EF91D7EC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90" y="-187876"/>
            <a:ext cx="8652837" cy="2594345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Takeaways from SCOTX ‘18-’19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9B7C3-487A-49A8-8913-46DC96D56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" y="2483939"/>
            <a:ext cx="6547745" cy="393518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/>
                </a:solidFill>
              </a:rPr>
              <a:t>Hot topics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/>
                </a:solidFill>
              </a:rPr>
              <a:t>Significant holdings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/>
                </a:solidFill>
              </a:rPr>
              <a:t>Themes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/>
                </a:solidFill>
              </a:rPr>
              <a:t>What to watch out for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/>
                </a:solidFill>
              </a:rPr>
              <a:t>Takeaways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7AFF1F-CADD-455A-A65D-93E77659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740" y="4111619"/>
            <a:ext cx="2173780" cy="1918041"/>
          </a:xfrm>
          <a:prstGeom prst="rect">
            <a:avLst/>
          </a:prstGeom>
          <a:solidFill>
            <a:srgbClr val="E6E6E6"/>
          </a:solidFill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9FAE7AF-351A-443B-A30E-A549F35D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5" y="406507"/>
            <a:ext cx="2115896" cy="161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9599-E664-46D7-B75E-62431272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8567"/>
            <a:ext cx="10063642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10. The times they are a </a:t>
            </a:r>
            <a:r>
              <a:rPr lang="en-US" sz="4800" b="1" i="1" u="sng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changin</a:t>
            </a:r>
            <a:r>
              <a:rPr lang="en-US" sz="48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’</a:t>
            </a:r>
          </a:p>
        </p:txBody>
      </p:sp>
      <p:pic>
        <p:nvPicPr>
          <p:cNvPr id="2050" name="Picture 2" descr="Image result for justice hecht">
            <a:extLst>
              <a:ext uri="{FF2B5EF4-FFF2-40B4-BE49-F238E27FC236}">
                <a16:creationId xmlns:a16="http://schemas.microsoft.com/office/drawing/2014/main" id="{BD0E4943-07AC-4A3D-8D0E-838E6A0A8D2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1" y="1487290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ustice paul green">
            <a:extLst>
              <a:ext uri="{FF2B5EF4-FFF2-40B4-BE49-F238E27FC236}">
                <a16:creationId xmlns:a16="http://schemas.microsoft.com/office/drawing/2014/main" id="{13CAC762-42F0-406F-8D89-C348DDB7BF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046" y="1008604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ustice eva guzman">
            <a:extLst>
              <a:ext uri="{FF2B5EF4-FFF2-40B4-BE49-F238E27FC236}">
                <a16:creationId xmlns:a16="http://schemas.microsoft.com/office/drawing/2014/main" id="{F049CD97-C8FF-4979-8C48-A7FE8EA66DC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93" y="1345610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justice debra lehrmann">
            <a:extLst>
              <a:ext uri="{FF2B5EF4-FFF2-40B4-BE49-F238E27FC236}">
                <a16:creationId xmlns:a16="http://schemas.microsoft.com/office/drawing/2014/main" id="{BB67DDE8-DCFE-43B7-98EB-D0461DE512E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77" y="1923004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justice jeff boyd">
            <a:extLst>
              <a:ext uri="{FF2B5EF4-FFF2-40B4-BE49-F238E27FC236}">
                <a16:creationId xmlns:a16="http://schemas.microsoft.com/office/drawing/2014/main" id="{3D48C475-D01C-4934-BE31-E0151116CEA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20" y="3192329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justice john devine">
            <a:extLst>
              <a:ext uri="{FF2B5EF4-FFF2-40B4-BE49-F238E27FC236}">
                <a16:creationId xmlns:a16="http://schemas.microsoft.com/office/drawing/2014/main" id="{43859F05-BB7F-4288-8354-E634F7FD088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00" y="3953748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justice jeff brown">
            <a:extLst>
              <a:ext uri="{FF2B5EF4-FFF2-40B4-BE49-F238E27FC236}">
                <a16:creationId xmlns:a16="http://schemas.microsoft.com/office/drawing/2014/main" id="{5D6DDADB-523F-4301-99FF-48A4104C9DD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2" y="4892839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don willett">
            <a:extLst>
              <a:ext uri="{FF2B5EF4-FFF2-40B4-BE49-F238E27FC236}">
                <a16:creationId xmlns:a16="http://schemas.microsoft.com/office/drawing/2014/main" id="{A82E243E-AE44-43ED-8478-8BBFF1ABAD39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97" y="4892839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phil johnson justice">
            <a:extLst>
              <a:ext uri="{FF2B5EF4-FFF2-40B4-BE49-F238E27FC236}">
                <a16:creationId xmlns:a16="http://schemas.microsoft.com/office/drawing/2014/main" id="{28DA8BF1-749C-46F8-93C9-F58DA1F503E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93" y="3680097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8ADFC3-071E-48CC-B6F5-64A0A967BC56}"/>
              </a:ext>
            </a:extLst>
          </p:cNvPr>
          <p:cNvSpPr txBox="1"/>
          <p:nvPr/>
        </p:nvSpPr>
        <p:spPr>
          <a:xfrm>
            <a:off x="174591" y="1108999"/>
            <a:ext cx="343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Chief Justice Nathan L. Hecht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3ED6B-52EE-4815-803E-03B50543C971}"/>
              </a:ext>
            </a:extLst>
          </p:cNvPr>
          <p:cNvSpPr/>
          <p:nvPr/>
        </p:nvSpPr>
        <p:spPr>
          <a:xfrm>
            <a:off x="4760035" y="1224614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Eva Guzman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D35AE-D6C5-424C-BBBB-4B667E7A05BA}"/>
              </a:ext>
            </a:extLst>
          </p:cNvPr>
          <p:cNvSpPr/>
          <p:nvPr/>
        </p:nvSpPr>
        <p:spPr>
          <a:xfrm>
            <a:off x="8422377" y="1224614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Paul Green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D3945-4B9B-4E22-9DD9-9C7C9D2B8875}"/>
              </a:ext>
            </a:extLst>
          </p:cNvPr>
          <p:cNvSpPr/>
          <p:nvPr/>
        </p:nvSpPr>
        <p:spPr>
          <a:xfrm>
            <a:off x="7263348" y="2081504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Debra Lehrmann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0651E-38DA-463E-8FB0-B0F7AFC2D832}"/>
              </a:ext>
            </a:extLst>
          </p:cNvPr>
          <p:cNvSpPr/>
          <p:nvPr/>
        </p:nvSpPr>
        <p:spPr>
          <a:xfrm>
            <a:off x="655248" y="3465411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Jeff Boyd</a:t>
            </a:r>
          </a:p>
          <a:p>
            <a:endParaRPr lang="en-US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6BFF4-C365-424B-8300-E303387F238B}"/>
              </a:ext>
            </a:extLst>
          </p:cNvPr>
          <p:cNvSpPr/>
          <p:nvPr/>
        </p:nvSpPr>
        <p:spPr>
          <a:xfrm>
            <a:off x="9223298" y="3641874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Phil Johnson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4595A-2EEF-40E4-9350-2BD09255ECA2}"/>
              </a:ext>
            </a:extLst>
          </p:cNvPr>
          <p:cNvSpPr/>
          <p:nvPr/>
        </p:nvSpPr>
        <p:spPr>
          <a:xfrm>
            <a:off x="2395651" y="5702096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Jeff Brown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A5A86-132E-4908-BC4A-AC9D9E79387A}"/>
              </a:ext>
            </a:extLst>
          </p:cNvPr>
          <p:cNvSpPr/>
          <p:nvPr/>
        </p:nvSpPr>
        <p:spPr>
          <a:xfrm>
            <a:off x="4734700" y="5943600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John Devine</a:t>
            </a:r>
          </a:p>
        </p:txBody>
      </p:sp>
      <p:pic>
        <p:nvPicPr>
          <p:cNvPr id="2066" name="Picture 18" descr="Image result for jimmy blacklock">
            <a:extLst>
              <a:ext uri="{FF2B5EF4-FFF2-40B4-BE49-F238E27FC236}">
                <a16:creationId xmlns:a16="http://schemas.microsoft.com/office/drawing/2014/main" id="{5BE0D750-1BFD-4F00-9CFB-222FB2258359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842" y="4877558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D1F0010-CC70-4C79-A025-E38A0005072F}"/>
              </a:ext>
            </a:extLst>
          </p:cNvPr>
          <p:cNvSpPr/>
          <p:nvPr/>
        </p:nvSpPr>
        <p:spPr>
          <a:xfrm>
            <a:off x="6921550" y="5782548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Jimmy Blacklock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CE5E6C-77B8-4E6C-ABF5-759FCDAD9865}"/>
              </a:ext>
            </a:extLst>
          </p:cNvPr>
          <p:cNvSpPr/>
          <p:nvPr/>
        </p:nvSpPr>
        <p:spPr>
          <a:xfrm>
            <a:off x="6916414" y="5784073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Don Willett</a:t>
            </a:r>
          </a:p>
        </p:txBody>
      </p:sp>
      <p:pic>
        <p:nvPicPr>
          <p:cNvPr id="2072" name="Picture 24" descr="Image result for brett busby">
            <a:extLst>
              <a:ext uri="{FF2B5EF4-FFF2-40B4-BE49-F238E27FC236}">
                <a16:creationId xmlns:a16="http://schemas.microsoft.com/office/drawing/2014/main" id="{13B8A250-B2FF-46A5-8525-F56389A7403F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84" y="3693403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A837DDD-0550-489E-B85F-6B48129AFA06}"/>
              </a:ext>
            </a:extLst>
          </p:cNvPr>
          <p:cNvSpPr/>
          <p:nvPr/>
        </p:nvSpPr>
        <p:spPr>
          <a:xfrm>
            <a:off x="9223297" y="3631487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Brett Busby</a:t>
            </a:r>
          </a:p>
        </p:txBody>
      </p:sp>
      <p:pic>
        <p:nvPicPr>
          <p:cNvPr id="2076" name="Picture 28" descr="Image result for bland supreme court of texas">
            <a:extLst>
              <a:ext uri="{FF2B5EF4-FFF2-40B4-BE49-F238E27FC236}">
                <a16:creationId xmlns:a16="http://schemas.microsoft.com/office/drawing/2014/main" id="{D83FDB37-7F23-4ABC-B91D-1E4A2DDD1F25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8" y="4877558"/>
            <a:ext cx="114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BECF397-6143-4215-9B12-47BDE40B9536}"/>
              </a:ext>
            </a:extLst>
          </p:cNvPr>
          <p:cNvSpPr/>
          <p:nvPr/>
        </p:nvSpPr>
        <p:spPr>
          <a:xfrm>
            <a:off x="2400460" y="5700906"/>
            <a:ext cx="1143000" cy="182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Justice Jane Bland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D2A1BDF3-A8E9-4621-B21D-E6082A4B2E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241">
            <a:off x="97391" y="2384429"/>
            <a:ext cx="3229048" cy="24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6" grpId="0"/>
      <p:bldP spid="27" grpId="0"/>
      <p:bldP spid="29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190500" y="-773398"/>
            <a:ext cx="120015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9. How long, how long?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B03BDCA-7462-41C1-A8FB-1517B3FC0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505" y="1055402"/>
            <a:ext cx="4588318" cy="1126671"/>
          </a:xfrm>
        </p:spPr>
        <p:txBody>
          <a:bodyPr>
            <a:noAutofit/>
          </a:bodyPr>
          <a:lstStyle/>
          <a:p>
            <a:b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</a:br>
            <a:endParaRPr lang="en-US" sz="4000" i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59E902-E829-4AEE-B7ED-E228B4E89989}"/>
              </a:ext>
            </a:extLst>
          </p:cNvPr>
          <p:cNvCxnSpPr/>
          <p:nvPr/>
        </p:nvCxnSpPr>
        <p:spPr>
          <a:xfrm>
            <a:off x="5704496" y="1600200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" descr="Image result for hank hill court">
            <a:extLst>
              <a:ext uri="{FF2B5EF4-FFF2-40B4-BE49-F238E27FC236}">
                <a16:creationId xmlns:a16="http://schemas.microsoft.com/office/drawing/2014/main" id="{8202EE9A-381A-418F-8B8F-C296695F6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8" y="4300157"/>
            <a:ext cx="3170207" cy="21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2051">
            <a:extLst>
              <a:ext uri="{FF2B5EF4-FFF2-40B4-BE49-F238E27FC236}">
                <a16:creationId xmlns:a16="http://schemas.microsoft.com/office/drawing/2014/main" id="{2DAE5E4D-4C06-40B7-8F00-527A3D4DAF0D}"/>
              </a:ext>
            </a:extLst>
          </p:cNvPr>
          <p:cNvSpPr/>
          <p:nvPr/>
        </p:nvSpPr>
        <p:spPr>
          <a:xfrm>
            <a:off x="0" y="1613118"/>
            <a:ext cx="54500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Civil Conspiracy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Civil Conspiracy is a derivative claim that takes the limitations period and accrual rule of the underlying tort.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Agar Corp. v. Electro Circuits Int’l, LLC</a:t>
            </a:r>
            <a:endParaRPr lang="en-US" i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2F999C9-2919-4631-8911-67CB230BF85D}"/>
              </a:ext>
            </a:extLst>
          </p:cNvPr>
          <p:cNvSpPr/>
          <p:nvPr/>
        </p:nvSpPr>
        <p:spPr>
          <a:xfrm>
            <a:off x="5704496" y="1613118"/>
            <a:ext cx="62877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Implied Warranty Good and Workmanlike Repair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Warranty claim not brought under the DTPA is not barred by the two-year limitations period. Obligation arises by contract, four years.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Nghiem v. </a:t>
            </a:r>
            <a:r>
              <a:rPr lang="en-US" i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Sajib</a:t>
            </a: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7" name="Picture 4" descr="Image result for king of the hill car">
            <a:extLst>
              <a:ext uri="{FF2B5EF4-FFF2-40B4-BE49-F238E27FC236}">
                <a16:creationId xmlns:a16="http://schemas.microsoft.com/office/drawing/2014/main" id="{AD5D55C8-6BB7-46D2-8DCA-9EDF92820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05" y="4300157"/>
            <a:ext cx="4073309" cy="22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190500" y="-773398"/>
            <a:ext cx="120015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9... a little longer?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4301D3-3E12-4749-8AC2-38784EFF1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600200"/>
            <a:ext cx="4588318" cy="1126671"/>
          </a:xfrm>
        </p:spPr>
        <p:txBody>
          <a:bodyPr>
            <a:noAutofit/>
          </a:bodyPr>
          <a:lstStyle/>
          <a:p>
            <a: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Godoy v. Wells Fargo Bank, N.A.</a:t>
            </a:r>
            <a:endParaRPr lang="en-US" sz="4000" i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71A766E-1073-4BB5-8F9C-7EEFD02E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2790" y="1600200"/>
            <a:ext cx="6547745" cy="39351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2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Waiver of Statute of Limitations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Contractual waivers of statute of limitations must be sufficiently </a:t>
            </a:r>
            <a:r>
              <a:rPr lang="en-US" sz="22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specific</a:t>
            </a:r>
            <a:r>
              <a:rPr lang="en-US" sz="2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and for a </a:t>
            </a:r>
            <a:r>
              <a:rPr lang="en-US" sz="22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reasonable time</a:t>
            </a:r>
            <a:r>
              <a:rPr lang="en-US" sz="2200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to not be void as against public policy.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Limitations waivers are enforceable, though not impenetrable.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Rule 94 “public policy” pleading not required.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E7A7DA-C3A8-4273-B528-050FE1AB5961}"/>
              </a:ext>
            </a:extLst>
          </p:cNvPr>
          <p:cNvCxnSpPr/>
          <p:nvPr/>
        </p:nvCxnSpPr>
        <p:spPr>
          <a:xfrm>
            <a:off x="5172388" y="1600200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mage result for foreclose wells fargo">
            <a:extLst>
              <a:ext uri="{FF2B5EF4-FFF2-40B4-BE49-F238E27FC236}">
                <a16:creationId xmlns:a16="http://schemas.microsoft.com/office/drawing/2014/main" id="{B49BE072-5BBA-4EDD-8A7F-9DF1B7A55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567793"/>
            <a:ext cx="4274626" cy="24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2CA149-7F7E-4948-A918-A4C575C938D4}"/>
              </a:ext>
            </a:extLst>
          </p:cNvPr>
          <p:cNvSpPr/>
          <p:nvPr/>
        </p:nvSpPr>
        <p:spPr>
          <a:xfrm>
            <a:off x="274320" y="3161898"/>
            <a:ext cx="4453691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GUARANTOR’S WAIVERS.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Guarantor also waives any and all rights or defenses arising by reason of:</a:t>
            </a:r>
          </a:p>
          <a:p>
            <a:pPr algn="just">
              <a:spcAft>
                <a:spcPts val="600"/>
              </a:spcAft>
            </a:pPr>
            <a:r>
              <a:rPr lang="en-US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any “one action” or “anti-deficiency” law or any other law which may prevent Lender from bringing any action, including a claim for deficiency, against Guarantor, before or after Lender’s commencement or completion of any foreclosure action, either judicially or by exercise of a power of sale</a:t>
            </a:r>
          </a:p>
        </p:txBody>
      </p:sp>
    </p:spTree>
    <p:extLst>
      <p:ext uri="{BB962C8B-B14F-4D97-AF65-F5344CB8AC3E}">
        <p14:creationId xmlns:p14="http://schemas.microsoft.com/office/powerpoint/2010/main" val="37541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285750" y="-625757"/>
            <a:ext cx="120015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8. Too late to probate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AC2A6B-0612-4DFD-AF2C-FBD8D6F3EC8E}"/>
              </a:ext>
            </a:extLst>
          </p:cNvPr>
          <p:cNvSpPr txBox="1">
            <a:spLocks/>
          </p:cNvSpPr>
          <p:nvPr/>
        </p:nvSpPr>
        <p:spPr>
          <a:xfrm>
            <a:off x="63405" y="1184685"/>
            <a:ext cx="4588318" cy="1126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Ferreira v. Butler</a:t>
            </a:r>
            <a:endParaRPr lang="en-US" sz="4000" i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13974BA-6DB6-47FD-94EF-868AA60A41B7}"/>
              </a:ext>
            </a:extLst>
          </p:cNvPr>
          <p:cNvSpPr txBox="1">
            <a:spLocks/>
          </p:cNvSpPr>
          <p:nvPr/>
        </p:nvSpPr>
        <p:spPr>
          <a:xfrm>
            <a:off x="5177865" y="1549300"/>
            <a:ext cx="6950730" cy="437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2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Time to Probate a Will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§256.003 grants a four-year window to probate a will, or longer if the applicant “was not in default”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The four-year period to probate a will binds those who stand in the shoes of the defaulting party.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But</a:t>
            </a: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a party could probate a will </a:t>
            </a:r>
            <a:r>
              <a:rPr lang="en-US" sz="2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after</a:t>
            </a: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the four-year period in an individual capacity.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Future implications? </a:t>
            </a:r>
          </a:p>
          <a:p>
            <a:pPr lvl="1" algn="l"/>
            <a:endParaRPr lang="en-US" i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lvl="1" algn="l"/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712B7A-0997-4EFE-8BF1-19DC0CE95078}"/>
              </a:ext>
            </a:extLst>
          </p:cNvPr>
          <p:cNvCxnSpPr/>
          <p:nvPr/>
        </p:nvCxnSpPr>
        <p:spPr>
          <a:xfrm>
            <a:off x="5079398" y="1600200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8ECB8668-8BDD-4CF9-BC74-18FAF88F7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329" y="4343400"/>
            <a:ext cx="914400" cy="914400"/>
          </a:xfrm>
          <a:prstGeom prst="rect">
            <a:avLst/>
          </a:prstGeom>
        </p:spPr>
      </p:pic>
      <p:pic>
        <p:nvPicPr>
          <p:cNvPr id="14" name="Graphic 13" descr="Woman">
            <a:extLst>
              <a:ext uri="{FF2B5EF4-FFF2-40B4-BE49-F238E27FC236}">
                <a16:creationId xmlns:a16="http://schemas.microsoft.com/office/drawing/2014/main" id="{B92568CA-DED0-4F4C-BBC2-74FB5A5FF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7074" y="2658720"/>
            <a:ext cx="914400" cy="914400"/>
          </a:xfrm>
          <a:prstGeom prst="rect">
            <a:avLst/>
          </a:prstGeom>
        </p:spPr>
      </p:pic>
      <p:pic>
        <p:nvPicPr>
          <p:cNvPr id="16" name="Graphic 15" descr="Woman">
            <a:extLst>
              <a:ext uri="{FF2B5EF4-FFF2-40B4-BE49-F238E27FC236}">
                <a16:creationId xmlns:a16="http://schemas.microsoft.com/office/drawing/2014/main" id="{C51E46CC-6255-457C-8E5C-9B046200B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1893" y="4343400"/>
            <a:ext cx="914400" cy="914400"/>
          </a:xfrm>
          <a:prstGeom prst="rect">
            <a:avLst/>
          </a:prstGeom>
        </p:spPr>
      </p:pic>
      <p:pic>
        <p:nvPicPr>
          <p:cNvPr id="19" name="Graphic 18" descr="Child with balloon">
            <a:extLst>
              <a:ext uri="{FF2B5EF4-FFF2-40B4-BE49-F238E27FC236}">
                <a16:creationId xmlns:a16="http://schemas.microsoft.com/office/drawing/2014/main" id="{7673208C-3EE8-47D0-91CF-4A497FDC6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36280" y="4920350"/>
            <a:ext cx="914400" cy="914400"/>
          </a:xfrm>
          <a:prstGeom prst="rect">
            <a:avLst/>
          </a:prstGeom>
        </p:spPr>
      </p:pic>
      <p:pic>
        <p:nvPicPr>
          <p:cNvPr id="20" name="Graphic 19" descr="Child with balloon">
            <a:extLst>
              <a:ext uri="{FF2B5EF4-FFF2-40B4-BE49-F238E27FC236}">
                <a16:creationId xmlns:a16="http://schemas.microsoft.com/office/drawing/2014/main" id="{7B13F804-99F7-4177-9578-2ED621688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23452" y="4920350"/>
            <a:ext cx="914400" cy="9144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2F7425-2814-48DD-85D8-9925335C9261}"/>
              </a:ext>
            </a:extLst>
          </p:cNvPr>
          <p:cNvCxnSpPr>
            <a:endCxn id="3" idx="3"/>
          </p:cNvCxnSpPr>
          <p:nvPr/>
        </p:nvCxnSpPr>
        <p:spPr>
          <a:xfrm flipH="1">
            <a:off x="1562729" y="4800600"/>
            <a:ext cx="997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8CC10B-E91D-4AD2-AE8B-F03395438E82}"/>
              </a:ext>
            </a:extLst>
          </p:cNvPr>
          <p:cNvCxnSpPr>
            <a:cxnSpLocks/>
          </p:cNvCxnSpPr>
          <p:nvPr/>
        </p:nvCxnSpPr>
        <p:spPr>
          <a:xfrm flipV="1">
            <a:off x="1435392" y="3573120"/>
            <a:ext cx="522559" cy="498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9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 result for Anti-Slapp">
            <a:extLst>
              <a:ext uri="{FF2B5EF4-FFF2-40B4-BE49-F238E27FC236}">
                <a16:creationId xmlns:a16="http://schemas.microsoft.com/office/drawing/2014/main" id="{7E7AD092-F5F0-47E2-8C18-F8B03552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3" y="1876400"/>
            <a:ext cx="4588318" cy="3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-47625" y="-689675"/>
            <a:ext cx="1228725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7. The usual suspects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3140EB-F1C8-4C3E-8A38-A98A2A57E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69" y="1398618"/>
            <a:ext cx="9551249" cy="4983361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Governmental Immunity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Worsdale, PHI,</a:t>
            </a:r>
            <a:r>
              <a:rPr lang="en-US" sz="35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35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Tom Green</a:t>
            </a:r>
            <a:endParaRPr lang="en-US" sz="35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Arbitration Agreements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RSL Funding</a:t>
            </a:r>
            <a:endParaRPr lang="en-US" sz="35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Jury Charge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Musallam v. Ali</a:t>
            </a:r>
            <a:endParaRPr lang="en-US" sz="35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Chapter 74 Reports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BSW v. Weems 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TCPA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5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Dallas Morning News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6" descr="Image result for Brandy Johnson trinity river">
            <a:extLst>
              <a:ext uri="{FF2B5EF4-FFF2-40B4-BE49-F238E27FC236}">
                <a16:creationId xmlns:a16="http://schemas.microsoft.com/office/drawing/2014/main" id="{758708EE-04E7-4996-AFF9-79AB8EAC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99" y="1847099"/>
            <a:ext cx="4962189" cy="31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&quot;fancy candy&quot;">
            <a:extLst>
              <a:ext uri="{FF2B5EF4-FFF2-40B4-BE49-F238E27FC236}">
                <a16:creationId xmlns:a16="http://schemas.microsoft.com/office/drawing/2014/main" id="{61E2943F-5589-488A-BDE2-E9169537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99" y="1518362"/>
            <a:ext cx="4962188" cy="31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 need cash now jg wentworth">
            <a:extLst>
              <a:ext uri="{FF2B5EF4-FFF2-40B4-BE49-F238E27FC236}">
                <a16:creationId xmlns:a16="http://schemas.microsoft.com/office/drawing/2014/main" id="{80E5F2E9-9049-4089-ACAD-B8F12CB3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98" y="1826357"/>
            <a:ext cx="4962189" cy="31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edical expert">
            <a:extLst>
              <a:ext uri="{FF2B5EF4-FFF2-40B4-BE49-F238E27FC236}">
                <a16:creationId xmlns:a16="http://schemas.microsoft.com/office/drawing/2014/main" id="{194B0DD1-6543-4C5A-A096-E9C83120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97" y="1826357"/>
            <a:ext cx="4962188" cy="31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A4DCB1-BC8E-4DB1-AE69-3F2401F6628B}"/>
              </a:ext>
            </a:extLst>
          </p:cNvPr>
          <p:cNvCxnSpPr/>
          <p:nvPr/>
        </p:nvCxnSpPr>
        <p:spPr>
          <a:xfrm>
            <a:off x="5079398" y="1600200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7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-47625" y="-689675"/>
            <a:ext cx="1228725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i="1" u="sng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DD4ACEE-EFFA-49E0-88E6-CA26CB09A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0" y="3352337"/>
            <a:ext cx="4297370" cy="2868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0115B1-4543-4798-B36D-B1281DEC6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39" y="1706344"/>
            <a:ext cx="4588318" cy="1126671"/>
          </a:xfrm>
        </p:spPr>
        <p:txBody>
          <a:bodyPr>
            <a:noAutofit/>
          </a:bodyPr>
          <a:lstStyle/>
          <a:p>
            <a:r>
              <a:rPr lang="en-US" sz="4000" i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Dallas Morning News v. Hall</a:t>
            </a:r>
            <a:endParaRPr lang="en-US" sz="4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CCF517-938B-404A-BB5E-54752B75FE35}"/>
              </a:ext>
            </a:extLst>
          </p:cNvPr>
          <p:cNvSpPr txBox="1">
            <a:spLocks/>
          </p:cNvSpPr>
          <p:nvPr/>
        </p:nvSpPr>
        <p:spPr>
          <a:xfrm>
            <a:off x="5290465" y="1617081"/>
            <a:ext cx="6771589" cy="4862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TCPA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“The TCPA protects citizens who [associate,] petition or speak on matters of public concern from retaliatory lawsuits that seek to intimidate or silence them.”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Application: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Employment disputes, non-compete, fraud, trade secret, hospital lien, appellate court, 202 Petitions, Attorney misconduct, TCPA Motions.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One-way fee shifter; interlocutory appeal.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Changes – September 1.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A2287A-ADC9-44AB-95C5-21FAFC6786EE}"/>
              </a:ext>
            </a:extLst>
          </p:cNvPr>
          <p:cNvCxnSpPr/>
          <p:nvPr/>
        </p:nvCxnSpPr>
        <p:spPr>
          <a:xfrm>
            <a:off x="5046264" y="2222938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40C46EE-2162-43F1-8EDA-B309164E9A53}"/>
              </a:ext>
            </a:extLst>
          </p:cNvPr>
          <p:cNvSpPr/>
          <p:nvPr/>
        </p:nvSpPr>
        <p:spPr>
          <a:xfrm>
            <a:off x="3361508" y="244142"/>
            <a:ext cx="7689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6. It’s a SLAPP! </a:t>
            </a:r>
          </a:p>
        </p:txBody>
      </p:sp>
    </p:spTree>
    <p:extLst>
      <p:ext uri="{BB962C8B-B14F-4D97-AF65-F5344CB8AC3E}">
        <p14:creationId xmlns:p14="http://schemas.microsoft.com/office/powerpoint/2010/main" val="5250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CE9825-F3D9-422B-87AB-8C20BEFEBAE7}"/>
              </a:ext>
            </a:extLst>
          </p:cNvPr>
          <p:cNvSpPr txBox="1">
            <a:spLocks/>
          </p:cNvSpPr>
          <p:nvPr/>
        </p:nvSpPr>
        <p:spPr>
          <a:xfrm>
            <a:off x="285750" y="-625757"/>
            <a:ext cx="120015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5. Fees please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40EFC8-50F2-4EAA-8554-07A650658F19}"/>
              </a:ext>
            </a:extLst>
          </p:cNvPr>
          <p:cNvSpPr txBox="1">
            <a:spLocks/>
          </p:cNvSpPr>
          <p:nvPr/>
        </p:nvSpPr>
        <p:spPr>
          <a:xfrm>
            <a:off x="285750" y="2199853"/>
            <a:ext cx="4588318" cy="1126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Rohrmoos</a:t>
            </a:r>
            <a: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Venture v. </a:t>
            </a:r>
            <a:r>
              <a:rPr lang="en-US" sz="4000" i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UTSW</a:t>
            </a:r>
            <a: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i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DVA</a:t>
            </a:r>
            <a:r>
              <a:rPr lang="en-US" sz="40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Healthcare, LLP</a:t>
            </a:r>
            <a:r>
              <a:rPr lang="en-US" sz="4000" i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6C62BE-E9CD-458B-8480-1ADBAAA7ECC1}"/>
              </a:ext>
            </a:extLst>
          </p:cNvPr>
          <p:cNvSpPr txBox="1">
            <a:spLocks/>
          </p:cNvSpPr>
          <p:nvPr/>
        </p:nvSpPr>
        <p:spPr>
          <a:xfrm>
            <a:off x="5739505" y="1446151"/>
            <a:ext cx="6547745" cy="4253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u="sng" dirty="0">
                <a:solidFill>
                  <a:schemeClr val="accent1"/>
                </a:solidFill>
                <a:latin typeface="Palatino Linotype" panose="02040502050505030304" pitchFamily="18" charset="0"/>
              </a:rPr>
              <a:t>Attorney’s Fees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Billing records </a:t>
            </a:r>
            <a:r>
              <a:rPr lang="en-US" sz="2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strongly encouraged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Sufficient evidence includes, </a:t>
            </a:r>
            <a:r>
              <a:rPr lang="en-US" sz="2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at a minimum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(1) particular services,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(2) who,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(3) when,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(4) the reasonable amount of time, and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(5) the reasonable hourly rate. 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Changes? Records, Cross, Experts, Stipulations </a:t>
            </a:r>
          </a:p>
          <a:p>
            <a:pPr lvl="1" algn="l"/>
            <a:endParaRPr lang="en-US" i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lvl="1" algn="l"/>
            <a:endParaRPr lang="en-US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F51283-2D79-4EF0-AC57-F1B4C78B54C4}"/>
              </a:ext>
            </a:extLst>
          </p:cNvPr>
          <p:cNvCxnSpPr/>
          <p:nvPr/>
        </p:nvCxnSpPr>
        <p:spPr>
          <a:xfrm>
            <a:off x="5079398" y="1600200"/>
            <a:ext cx="0" cy="3657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boxes of documents">
            <a:extLst>
              <a:ext uri="{FF2B5EF4-FFF2-40B4-BE49-F238E27FC236}">
                <a16:creationId xmlns:a16="http://schemas.microsoft.com/office/drawing/2014/main" id="{266BA4F2-4286-437C-93BB-0622FBF7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7" y="3858127"/>
            <a:ext cx="3732461" cy="27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4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</vt:lpstr>
      <vt:lpstr>Palatino Linotype</vt:lpstr>
      <vt:lpstr>Times New Roman</vt:lpstr>
      <vt:lpstr>Office Theme</vt:lpstr>
      <vt:lpstr>Supreme Court of Texas Update</vt:lpstr>
      <vt:lpstr>Takeaways from SCOTX ‘18-’19</vt:lpstr>
      <vt:lpstr>10. The times they are a changin’</vt:lpstr>
      <vt:lpstr> </vt:lpstr>
      <vt:lpstr>Godoy v. Wells Fargo Bank, N.A.</vt:lpstr>
      <vt:lpstr>PowerPoint Presentation</vt:lpstr>
      <vt:lpstr>PowerPoint Presentation</vt:lpstr>
      <vt:lpstr>Dallas Morning News v. Hall</vt:lpstr>
      <vt:lpstr>PowerPoint Presentation</vt:lpstr>
      <vt:lpstr>In re Thetford</vt:lpstr>
      <vt:lpstr>In re City of Dickinson</vt:lpstr>
      <vt:lpstr>West v. Quintanilla &amp;  Barrow-Shaver v. Carrizo Oil &amp; Gas,</vt:lpstr>
      <vt:lpstr>Mercedes-Benz v. Carduco &amp;  IBM v. Lukin</vt:lpstr>
      <vt:lpstr>PowerPoint Presentation</vt:lpstr>
      <vt:lpstr>Red light!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Supreme Court of Texas Update</dc:title>
  <dc:creator>Tyler Talbert</dc:creator>
  <cp:lastModifiedBy>Tyler Talbert</cp:lastModifiedBy>
  <cp:revision>109</cp:revision>
  <cp:lastPrinted>2019-06-12T15:07:49Z</cp:lastPrinted>
  <dcterms:created xsi:type="dcterms:W3CDTF">2019-05-31T20:47:30Z</dcterms:created>
  <dcterms:modified xsi:type="dcterms:W3CDTF">2019-09-26T12:08:04Z</dcterms:modified>
</cp:coreProperties>
</file>