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9"/>
  </p:notesMasterIdLst>
  <p:sldIdLst>
    <p:sldId id="256" r:id="rId5"/>
    <p:sldId id="259" r:id="rId6"/>
    <p:sldId id="260" r:id="rId7"/>
    <p:sldId id="258" r:id="rId8"/>
    <p:sldId id="267" r:id="rId9"/>
    <p:sldId id="270" r:id="rId10"/>
    <p:sldId id="269" r:id="rId11"/>
    <p:sldId id="266" r:id="rId12"/>
    <p:sldId id="261" r:id="rId13"/>
    <p:sldId id="264" r:id="rId14"/>
    <p:sldId id="262" r:id="rId15"/>
    <p:sldId id="265" r:id="rId16"/>
    <p:sldId id="263"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83" d="100"/>
          <a:sy n="83" d="100"/>
        </p:scale>
        <p:origin x="102" y="15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BEB7BC-E7B7-4575-9112-6E1F8FFB069E}" type="datetimeFigureOut">
              <a:rPr lang="en-US" smtClean="0"/>
              <a:t>9/21/2022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563E5-3F3B-4F78-9C71-DC2608869805}" type="slidenum">
              <a:rPr lang="en-US" smtClean="0"/>
              <a:t>‹#›</a:t>
            </a:fld>
            <a:endParaRPr lang="en-US" dirty="0"/>
          </a:p>
        </p:txBody>
      </p:sp>
    </p:spTree>
    <p:extLst>
      <p:ext uri="{BB962C8B-B14F-4D97-AF65-F5344CB8AC3E}">
        <p14:creationId xmlns:p14="http://schemas.microsoft.com/office/powerpoint/2010/main" val="3303684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244793A9-7C6C-4D08-92F6-F1F92C238736}" type="datetime1">
              <a:rPr lang="en-US" smtClean="0"/>
              <a:t>9/21/2022</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72F62-41D9-41B4-A742-F07D327A573D}" type="datetime1">
              <a:rPr lang="en-US" smtClean="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EF911B4-2B8A-4B9C-8112-6F5C986D46F7}" type="datetime1">
              <a:rPr lang="en-US" smtClean="0"/>
              <a:t>9/21/2022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782438-B4B8-4A3B-81C9-F825F3AAC376}" type="datetime1">
              <a:rPr lang="en-US" smtClean="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00E4997B-1FE4-47A8-9028-DEF54467F1A4}" type="datetime1">
              <a:rPr lang="en-US" smtClean="0"/>
              <a:t>9/21/2022</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33E2A4-FC2B-4C62-99D1-22A122804089}" type="datetime1">
              <a:rPr lang="en-US" smtClean="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178FDE-D23B-4B1F-9C84-7727D2CE25D7}" type="datetime1">
              <a:rPr lang="en-US" smtClean="0"/>
              <a:t>9/21/2022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1E6DC1-AD37-4838-9FEB-59E5E9793810}" type="datetime1">
              <a:rPr lang="en-US" smtClean="0"/>
              <a:t>9/21/2022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1D4326B5-3923-4825-B39D-26824402D2D6}" type="datetime1">
              <a:rPr lang="en-US" smtClean="0"/>
              <a:t>9/21/2022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7F77A073-F441-4A2C-AEED-DA5AB371EE5F}" type="datetime1">
              <a:rPr lang="en-US" smtClean="0"/>
              <a:t>9/21/2022</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59920AA-4634-43CD-9C1A-EA35C3EB9627}" type="datetime1">
              <a:rPr lang="en-US" smtClean="0"/>
              <a:t>9/21/2022</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A5D330AF-CDB6-4B06-9433-B8653C157AA0}" type="datetime1">
              <a:rPr lang="en-US" smtClean="0"/>
              <a:t>9/21/2022</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6E27C40-104A-4C05-A382-21A40999A1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C1D78633-7222-4BD8-9B43-C5A3FE3FB16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75"/>
            <a:ext cx="12198350" cy="6875463"/>
            <a:chOff x="0" y="3175"/>
            <a:chExt cx="12198350" cy="6875463"/>
          </a:xfrm>
        </p:grpSpPr>
        <p:sp>
          <p:nvSpPr>
            <p:cNvPr id="54" name="Freeform 5">
              <a:extLst>
                <a:ext uri="{FF2B5EF4-FFF2-40B4-BE49-F238E27FC236}">
                  <a16:creationId xmlns:a16="http://schemas.microsoft.com/office/drawing/2014/main" id="{64A62ED5-69F8-4A9A-959F-BDFA4CB00620}"/>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1">
                <a:lumMod val="40000"/>
                <a:lumOff val="60000"/>
              </a:schemeClr>
            </a:solidFill>
            <a:ln>
              <a:noFill/>
            </a:ln>
          </p:spPr>
        </p:sp>
        <p:sp>
          <p:nvSpPr>
            <p:cNvPr id="55" name="Freeform 9">
              <a:extLst>
                <a:ext uri="{FF2B5EF4-FFF2-40B4-BE49-F238E27FC236}">
                  <a16:creationId xmlns:a16="http://schemas.microsoft.com/office/drawing/2014/main" id="{1E1E0581-3B45-45FA-909D-956C5BA8C38D}"/>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lumMod val="40000"/>
                <a:lumOff val="60000"/>
              </a:schemeClr>
            </a:solidFill>
            <a:ln>
              <a:noFill/>
            </a:ln>
          </p:spPr>
        </p:sp>
        <p:sp>
          <p:nvSpPr>
            <p:cNvPr id="56" name="Freeform 13">
              <a:extLst>
                <a:ext uri="{FF2B5EF4-FFF2-40B4-BE49-F238E27FC236}">
                  <a16:creationId xmlns:a16="http://schemas.microsoft.com/office/drawing/2014/main" id="{05474103-4A93-4198-B2FA-45EC74FD528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1">
                <a:lumMod val="20000"/>
                <a:lumOff val="80000"/>
              </a:schemeClr>
            </a:solidFill>
            <a:ln>
              <a:noFill/>
            </a:ln>
          </p:spPr>
        </p:sp>
      </p:grpSp>
      <p:grpSp>
        <p:nvGrpSpPr>
          <p:cNvPr id="58" name="Group 57">
            <a:extLst>
              <a:ext uri="{FF2B5EF4-FFF2-40B4-BE49-F238E27FC236}">
                <a16:creationId xmlns:a16="http://schemas.microsoft.com/office/drawing/2014/main" id="{AD746CED-0567-4DF8-AB5A-955539059A3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52688" y="1262063"/>
            <a:ext cx="7286625" cy="4333875"/>
            <a:chOff x="2452688" y="1262063"/>
            <a:chExt cx="7286625" cy="4333875"/>
          </a:xfrm>
        </p:grpSpPr>
        <p:sp useBgFill="1">
          <p:nvSpPr>
            <p:cNvPr id="59" name="Freeform 159">
              <a:extLst>
                <a:ext uri="{FF2B5EF4-FFF2-40B4-BE49-F238E27FC236}">
                  <a16:creationId xmlns:a16="http://schemas.microsoft.com/office/drawing/2014/main" id="{ADA5E076-A7C5-4275-A6C5-D0949C89B1B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ln w="0">
              <a:noFill/>
              <a:prstDash val="solid"/>
              <a:round/>
              <a:headEnd/>
              <a:tailEnd/>
            </a:ln>
          </p:spPr>
        </p:sp>
        <p:sp>
          <p:nvSpPr>
            <p:cNvPr id="60" name="Freeform 164">
              <a:extLst>
                <a:ext uri="{FF2B5EF4-FFF2-40B4-BE49-F238E27FC236}">
                  <a16:creationId xmlns:a16="http://schemas.microsoft.com/office/drawing/2014/main" id="{8DA0B687-0059-4D26-A341-3533C07D86D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tx2">
                <a:lumMod val="75000"/>
                <a:lumOff val="25000"/>
              </a:schemeClr>
            </a:solidFill>
            <a:ln w="0">
              <a:noFill/>
              <a:prstDash val="solid"/>
              <a:round/>
              <a:headEnd/>
              <a:tailEnd/>
            </a:ln>
          </p:spPr>
        </p:sp>
        <p:cxnSp>
          <p:nvCxnSpPr>
            <p:cNvPr id="61" name="Straight Connector 60">
              <a:extLst>
                <a:ext uri="{FF2B5EF4-FFF2-40B4-BE49-F238E27FC236}">
                  <a16:creationId xmlns:a16="http://schemas.microsoft.com/office/drawing/2014/main" id="{B3CFF822-5B88-4257-86DB-464E3C755FE2}"/>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5410200" y="3862794"/>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465AC2A1-33AB-498F-9481-456EE428A8BA}"/>
              </a:ext>
            </a:extLst>
          </p:cNvPr>
          <p:cNvSpPr>
            <a:spLocks noGrp="1"/>
          </p:cNvSpPr>
          <p:nvPr>
            <p:ph type="ctrTitle"/>
          </p:nvPr>
        </p:nvSpPr>
        <p:spPr>
          <a:xfrm>
            <a:off x="3162301" y="1830579"/>
            <a:ext cx="5860821" cy="1829015"/>
          </a:xfrm>
        </p:spPr>
        <p:txBody>
          <a:bodyPr anchor="ctr">
            <a:normAutofit/>
          </a:bodyPr>
          <a:lstStyle/>
          <a:p>
            <a:pPr algn="ctr"/>
            <a:r>
              <a:rPr lang="en-US" dirty="0" smtClean="0">
                <a:solidFill>
                  <a:schemeClr val="tx2">
                    <a:lumMod val="75000"/>
                    <a:lumOff val="25000"/>
                  </a:schemeClr>
                </a:solidFill>
              </a:rPr>
              <a:t>Family Law Update</a:t>
            </a:r>
            <a:endParaRPr lang="en-US" dirty="0">
              <a:solidFill>
                <a:schemeClr val="tx2">
                  <a:lumMod val="75000"/>
                  <a:lumOff val="25000"/>
                </a:schemeClr>
              </a:solidFill>
            </a:endParaRPr>
          </a:p>
        </p:txBody>
      </p:sp>
      <p:sp>
        <p:nvSpPr>
          <p:cNvPr id="3" name="Subtitle 2">
            <a:extLst>
              <a:ext uri="{FF2B5EF4-FFF2-40B4-BE49-F238E27FC236}">
                <a16:creationId xmlns:a16="http://schemas.microsoft.com/office/drawing/2014/main" id="{244B152B-31E5-418B-BA48-A3361253FE01}"/>
              </a:ext>
            </a:extLst>
          </p:cNvPr>
          <p:cNvSpPr>
            <a:spLocks noGrp="1"/>
          </p:cNvSpPr>
          <p:nvPr>
            <p:ph type="subTitle" idx="1"/>
          </p:nvPr>
        </p:nvSpPr>
        <p:spPr>
          <a:xfrm>
            <a:off x="3162301" y="4176130"/>
            <a:ext cx="5860821" cy="926103"/>
          </a:xfrm>
        </p:spPr>
        <p:txBody>
          <a:bodyPr>
            <a:normAutofit fontScale="92500" lnSpcReduction="10000"/>
          </a:bodyPr>
          <a:lstStyle/>
          <a:p>
            <a:pPr algn="ctr"/>
            <a:r>
              <a:rPr lang="en-US" dirty="0" smtClean="0">
                <a:solidFill>
                  <a:schemeClr val="tx2">
                    <a:lumMod val="75000"/>
                    <a:lumOff val="25000"/>
                  </a:schemeClr>
                </a:solidFill>
              </a:rPr>
              <a:t>2022 Fall Bench Bar Conference</a:t>
            </a:r>
          </a:p>
          <a:p>
            <a:pPr algn="ctr"/>
            <a:r>
              <a:rPr lang="en-US" dirty="0" smtClean="0">
                <a:solidFill>
                  <a:schemeClr val="tx2">
                    <a:lumMod val="75000"/>
                    <a:lumOff val="25000"/>
                  </a:schemeClr>
                </a:solidFill>
              </a:rPr>
              <a:t>Cassandra Golder </a:t>
            </a:r>
            <a:endParaRPr lang="en-US" dirty="0">
              <a:solidFill>
                <a:schemeClr val="tx2">
                  <a:lumMod val="75000"/>
                  <a:lumOff val="25000"/>
                </a:schemeClr>
              </a:solidFill>
            </a:endParaRPr>
          </a:p>
        </p:txBody>
      </p:sp>
    </p:spTree>
    <p:extLst>
      <p:ext uri="{BB962C8B-B14F-4D97-AF65-F5344CB8AC3E}">
        <p14:creationId xmlns:p14="http://schemas.microsoft.com/office/powerpoint/2010/main" val="1074360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Court appointed expert properly excluded when TRCP 193.6 not met</a:t>
            </a:r>
            <a:endParaRPr lang="en-US" dirty="0"/>
          </a:p>
        </p:txBody>
      </p:sp>
      <p:sp>
        <p:nvSpPr>
          <p:cNvPr id="3" name="Content Placeholder 2"/>
          <p:cNvSpPr>
            <a:spLocks noGrp="1"/>
          </p:cNvSpPr>
          <p:nvPr>
            <p:ph sz="half" idx="1"/>
          </p:nvPr>
        </p:nvSpPr>
        <p:spPr>
          <a:xfrm>
            <a:off x="2933699" y="2438399"/>
            <a:ext cx="4610052" cy="4499611"/>
          </a:xfrm>
        </p:spPr>
        <p:txBody>
          <a:bodyPr>
            <a:noAutofit/>
          </a:bodyPr>
          <a:lstStyle/>
          <a:p>
            <a:r>
              <a:rPr lang="en-US" sz="1600" dirty="0"/>
              <a:t>WL </a:t>
            </a:r>
            <a:r>
              <a:rPr lang="en-US" sz="1600" dirty="0" smtClean="0"/>
              <a:t>207068, </a:t>
            </a:r>
            <a:r>
              <a:rPr lang="en-US" sz="1600" u="sng" dirty="0" smtClean="0"/>
              <a:t>Interest </a:t>
            </a:r>
            <a:r>
              <a:rPr lang="en-US" sz="1600" u="sng" dirty="0"/>
              <a:t>of N.R.G.</a:t>
            </a:r>
            <a:r>
              <a:rPr lang="en-US" sz="1600" dirty="0"/>
              <a:t>, No. 14-20-00408-CV, 2022 WL 2070689 (Tex. App.—Houston [14th Dist.] June 9, 2022, no pet. h.)</a:t>
            </a:r>
          </a:p>
          <a:p>
            <a:r>
              <a:rPr lang="en-US" sz="1600" dirty="0" smtClean="0"/>
              <a:t>SAPCR between on again off again parents, Suit filed in 2017, allegations of FV, 2018 Court appoints </a:t>
            </a:r>
            <a:r>
              <a:rPr lang="en-US" sz="1600" dirty="0"/>
              <a:t>Dr. </a:t>
            </a:r>
            <a:r>
              <a:rPr lang="en-US" sz="1600" dirty="0" smtClean="0"/>
              <a:t>Abrams as custody evaluator, Parties end relationship 2019</a:t>
            </a:r>
          </a:p>
          <a:p>
            <a:r>
              <a:rPr lang="en-US" sz="1600" dirty="0" smtClean="0"/>
              <a:t>January 16, 2020 Father files motion for leave to amend disclosures, or for continuance, to designate Dr. Abrams as expert witness</a:t>
            </a:r>
          </a:p>
          <a:p>
            <a:r>
              <a:rPr lang="en-US" sz="1600" dirty="0"/>
              <a:t>January 23, 2020, </a:t>
            </a:r>
            <a:r>
              <a:rPr lang="en-US" sz="1600" dirty="0" smtClean="0"/>
              <a:t>four days before final hearing, hearing </a:t>
            </a:r>
            <a:r>
              <a:rPr lang="en-US" sz="1600" dirty="0"/>
              <a:t>on Father's motion, Father argues failure to include Dr. Abrams in his response to the disclosure was a “clerical error” and no unfair </a:t>
            </a:r>
            <a:r>
              <a:rPr lang="en-US" sz="1600" dirty="0" smtClean="0"/>
              <a:t>surprise</a:t>
            </a:r>
            <a:endParaRPr lang="en-US" sz="1600" dirty="0"/>
          </a:p>
        </p:txBody>
      </p:sp>
      <p:sp>
        <p:nvSpPr>
          <p:cNvPr id="4" name="Content Placeholder 3"/>
          <p:cNvSpPr>
            <a:spLocks noGrp="1"/>
          </p:cNvSpPr>
          <p:nvPr>
            <p:ph sz="half" idx="2"/>
          </p:nvPr>
        </p:nvSpPr>
        <p:spPr>
          <a:xfrm>
            <a:off x="7543750" y="2438399"/>
            <a:ext cx="4457749" cy="4419601"/>
          </a:xfrm>
        </p:spPr>
        <p:txBody>
          <a:bodyPr>
            <a:normAutofit fontScale="85000" lnSpcReduction="10000"/>
          </a:bodyPr>
          <a:lstStyle/>
          <a:p>
            <a:r>
              <a:rPr lang="en-US" dirty="0" smtClean="0"/>
              <a:t>Father argued </a:t>
            </a:r>
            <a:r>
              <a:rPr lang="en-US" dirty="0"/>
              <a:t>that the record unequivocally established that </a:t>
            </a:r>
            <a:r>
              <a:rPr lang="en-US" dirty="0" smtClean="0"/>
              <a:t>Mother </a:t>
            </a:r>
            <a:r>
              <a:rPr lang="en-US" dirty="0"/>
              <a:t>could not be surprised by </a:t>
            </a:r>
            <a:r>
              <a:rPr lang="en-US" dirty="0" smtClean="0"/>
              <a:t>the late </a:t>
            </a:r>
            <a:r>
              <a:rPr lang="en-US" dirty="0"/>
              <a:t>designation since he was court appointed, had been involved for 15 months, had met with everyone, done testing and offered his recommendations</a:t>
            </a:r>
            <a:r>
              <a:rPr lang="en-US" dirty="0" smtClean="0"/>
              <a:t> </a:t>
            </a:r>
          </a:p>
          <a:p>
            <a:r>
              <a:rPr lang="en-US" dirty="0" smtClean="0"/>
              <a:t>Mother argued that she has a right to rely on </a:t>
            </a:r>
            <a:r>
              <a:rPr lang="en-US" dirty="0"/>
              <a:t>all parties following discovery </a:t>
            </a:r>
            <a:r>
              <a:rPr lang="en-US" dirty="0" smtClean="0"/>
              <a:t>rules, did not depose Dr. Abrams, believed Father wasn’t calling Dr. Abrams as witness </a:t>
            </a:r>
          </a:p>
          <a:p>
            <a:r>
              <a:rPr lang="en-US" dirty="0" smtClean="0"/>
              <a:t>Court denies Father’s motion, rejected the </a:t>
            </a:r>
            <a:r>
              <a:rPr lang="en-US" dirty="0"/>
              <a:t>notion that because the expert was court appointed this translates to admission of the </a:t>
            </a:r>
            <a:r>
              <a:rPr lang="en-US" dirty="0" smtClean="0"/>
              <a:t>evidence and found that last minute attempt at designation Dr. Abrams was a surprise</a:t>
            </a:r>
            <a:endParaRPr lang="en-US" dirty="0"/>
          </a:p>
        </p:txBody>
      </p:sp>
    </p:spTree>
    <p:extLst>
      <p:ext uri="{BB962C8B-B14F-4D97-AF65-F5344CB8AC3E}">
        <p14:creationId xmlns:p14="http://schemas.microsoft.com/office/powerpoint/2010/main" val="2274291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Discovery sanctions precluding party from seeking additional discovery was just sanction for discovery abuse</a:t>
            </a:r>
            <a:endParaRPr lang="en-US" sz="2800" dirty="0"/>
          </a:p>
        </p:txBody>
      </p:sp>
      <p:sp>
        <p:nvSpPr>
          <p:cNvPr id="3" name="Content Placeholder 2"/>
          <p:cNvSpPr>
            <a:spLocks noGrp="1"/>
          </p:cNvSpPr>
          <p:nvPr>
            <p:ph idx="1"/>
          </p:nvPr>
        </p:nvSpPr>
        <p:spPr>
          <a:xfrm>
            <a:off x="2933700" y="2438400"/>
            <a:ext cx="8770571" cy="4316730"/>
          </a:xfrm>
        </p:spPr>
        <p:txBody>
          <a:bodyPr>
            <a:normAutofit/>
          </a:bodyPr>
          <a:lstStyle/>
          <a:p>
            <a:r>
              <a:rPr lang="en-US" dirty="0"/>
              <a:t>WL </a:t>
            </a:r>
            <a:r>
              <a:rPr lang="en-US" dirty="0" smtClean="0"/>
              <a:t>3567722, </a:t>
            </a:r>
            <a:r>
              <a:rPr lang="en-US" u="sng" dirty="0" smtClean="0"/>
              <a:t>Lively </a:t>
            </a:r>
            <a:r>
              <a:rPr lang="en-US" u="sng" dirty="0"/>
              <a:t>v. Lively</a:t>
            </a:r>
            <a:r>
              <a:rPr lang="en-US" dirty="0"/>
              <a:t>, No. 03-21-00317-CV, 2022 WL 3567722 (Tex. App.—Austin Aug. 19, 2022, no pet. h</a:t>
            </a:r>
            <a:r>
              <a:rPr lang="en-US" dirty="0" smtClean="0"/>
              <a:t>.)</a:t>
            </a:r>
          </a:p>
          <a:p>
            <a:r>
              <a:rPr lang="en-US" dirty="0"/>
              <a:t>Wife filed a Motion to Compel Discovery and for Sanctions, asserting that Husband’s discovery responses were inadequate because he had not produced documents, had not objected to the time and manner of production or inspection, and his answers to certain interrogatories were </a:t>
            </a:r>
            <a:r>
              <a:rPr lang="en-US" dirty="0" smtClean="0"/>
              <a:t>nonresponsive</a:t>
            </a:r>
          </a:p>
          <a:p>
            <a:r>
              <a:rPr lang="en-US" dirty="0" smtClean="0"/>
              <a:t>Trial granted </a:t>
            </a:r>
            <a:r>
              <a:rPr lang="en-US" dirty="0"/>
              <a:t>Wife’s Motion to Compel Discovery and for Sanctions. Specifically, the trial court precluded Husband from seeking further discovery in the absence of him providing sufficient discovery responses to Wife</a:t>
            </a:r>
            <a:endParaRPr lang="en-US" dirty="0" smtClean="0"/>
          </a:p>
          <a:p>
            <a:r>
              <a:rPr lang="en-US" dirty="0" smtClean="0"/>
              <a:t>There </a:t>
            </a:r>
            <a:r>
              <a:rPr lang="en-US" dirty="0"/>
              <a:t>must be a direct relationship between the offensive conduct and the sanction imposed; second, “just sanctions must not be </a:t>
            </a:r>
            <a:r>
              <a:rPr lang="en-US" dirty="0" smtClean="0"/>
              <a:t>excessive”</a:t>
            </a:r>
            <a:endParaRPr lang="en-US" dirty="0"/>
          </a:p>
          <a:p>
            <a:endParaRPr lang="en-US" dirty="0"/>
          </a:p>
        </p:txBody>
      </p:sp>
    </p:spTree>
    <p:extLst>
      <p:ext uri="{BB962C8B-B14F-4D97-AF65-F5344CB8AC3E}">
        <p14:creationId xmlns:p14="http://schemas.microsoft.com/office/powerpoint/2010/main" val="2234525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3700" y="568345"/>
            <a:ext cx="8770571" cy="1500485"/>
          </a:xfrm>
        </p:spPr>
        <p:txBody>
          <a:bodyPr>
            <a:noAutofit/>
          </a:bodyPr>
          <a:lstStyle/>
          <a:p>
            <a:r>
              <a:rPr lang="en-US" sz="3600" dirty="0" smtClean="0"/>
              <a:t>SBP not implied in division of retirement – DRO cannot modify property division</a:t>
            </a:r>
            <a:endParaRPr lang="en-US" sz="3600" dirty="0"/>
          </a:p>
        </p:txBody>
      </p:sp>
      <p:sp>
        <p:nvSpPr>
          <p:cNvPr id="7" name="Content Placeholder 6"/>
          <p:cNvSpPr>
            <a:spLocks noGrp="1"/>
          </p:cNvSpPr>
          <p:nvPr>
            <p:ph idx="1"/>
          </p:nvPr>
        </p:nvSpPr>
        <p:spPr>
          <a:xfrm>
            <a:off x="2388870" y="2297430"/>
            <a:ext cx="9681210" cy="4560570"/>
          </a:xfrm>
        </p:spPr>
        <p:txBody>
          <a:bodyPr>
            <a:noAutofit/>
          </a:bodyPr>
          <a:lstStyle/>
          <a:p>
            <a:r>
              <a:rPr lang="en-US" sz="1800" dirty="0"/>
              <a:t>WL </a:t>
            </a:r>
            <a:r>
              <a:rPr lang="en-US" sz="1800" dirty="0" smtClean="0"/>
              <a:t>242752, </a:t>
            </a:r>
            <a:r>
              <a:rPr lang="en-US" sz="1800" u="sng" dirty="0" smtClean="0"/>
              <a:t>Windham </a:t>
            </a:r>
            <a:r>
              <a:rPr lang="en-US" sz="1800" u="sng" dirty="0"/>
              <a:t>v. Windham</a:t>
            </a:r>
            <a:r>
              <a:rPr lang="en-US" sz="1800" dirty="0"/>
              <a:t>, No. 13-20-00118-CV, 2022 WL 242752 (Tex. App.—Corpus Christi–Edinburg Jan. 27, 2022, no pet.)</a:t>
            </a:r>
          </a:p>
          <a:p>
            <a:r>
              <a:rPr lang="en-US" sz="1800" dirty="0" smtClean="0"/>
              <a:t>In 2000, H and W divorce after 20 years of marriage, Decree awards W 50% of H’s retirement as of date of divorce, Court signed QDRO that provided W was entitled to SBP</a:t>
            </a:r>
            <a:endParaRPr lang="en-US" sz="1800" dirty="0"/>
          </a:p>
          <a:p>
            <a:r>
              <a:rPr lang="en-US" sz="1800" dirty="0" smtClean="0"/>
              <a:t>2011 H retires, 2016 H files motion to vacate QDRO, </a:t>
            </a:r>
            <a:r>
              <a:rPr lang="en-US" sz="1800" dirty="0"/>
              <a:t>asserting that it included a </a:t>
            </a:r>
            <a:r>
              <a:rPr lang="en-US" sz="1800" dirty="0" smtClean="0"/>
              <a:t>survivor benefit </a:t>
            </a:r>
            <a:r>
              <a:rPr lang="en-US" sz="1800" dirty="0"/>
              <a:t>not provided for in the decree of divorce and </a:t>
            </a:r>
            <a:r>
              <a:rPr lang="en-US" sz="1800" dirty="0" smtClean="0"/>
              <a:t>a premium </a:t>
            </a:r>
            <a:r>
              <a:rPr lang="en-US" sz="1800" dirty="0"/>
              <a:t>for that benefit was being deducted from </a:t>
            </a:r>
            <a:r>
              <a:rPr lang="en-US" sz="1800" dirty="0" smtClean="0"/>
              <a:t>his pay</a:t>
            </a:r>
          </a:p>
          <a:p>
            <a:r>
              <a:rPr lang="en-US" sz="1800" dirty="0"/>
              <a:t>The trial court found that the QDRO </a:t>
            </a:r>
            <a:r>
              <a:rPr lang="en-US" sz="1800" dirty="0" smtClean="0"/>
              <a:t>improperly modified </a:t>
            </a:r>
            <a:r>
              <a:rPr lang="en-US" sz="1800" dirty="0"/>
              <a:t>the decree and entered an order setting it </a:t>
            </a:r>
            <a:r>
              <a:rPr lang="en-US" sz="1800" dirty="0" smtClean="0"/>
              <a:t>aside but </a:t>
            </a:r>
            <a:r>
              <a:rPr lang="en-US" sz="1800" dirty="0"/>
              <a:t>did not sign a new QDRO covering wife’s </a:t>
            </a:r>
            <a:r>
              <a:rPr lang="en-US" sz="1800" dirty="0" smtClean="0"/>
              <a:t>award</a:t>
            </a:r>
          </a:p>
          <a:p>
            <a:r>
              <a:rPr lang="en-US" sz="1800" dirty="0" smtClean="0"/>
              <a:t>W </a:t>
            </a:r>
            <a:r>
              <a:rPr lang="en-US" sz="1800" dirty="0"/>
              <a:t>filed a motion to enter a new </a:t>
            </a:r>
            <a:r>
              <a:rPr lang="en-US" sz="1800" dirty="0" smtClean="0"/>
              <a:t>QDRO, trial court denied W’s request</a:t>
            </a:r>
          </a:p>
          <a:p>
            <a:r>
              <a:rPr lang="en-US" sz="1800" dirty="0"/>
              <a:t>COA </a:t>
            </a:r>
            <a:r>
              <a:rPr lang="en-US" sz="1800" dirty="0" smtClean="0"/>
              <a:t>found that </a:t>
            </a:r>
            <a:r>
              <a:rPr lang="en-US" sz="1800" dirty="0"/>
              <a:t>the trial court’s refusal to enter a new and </a:t>
            </a:r>
            <a:r>
              <a:rPr lang="en-US" sz="1800" dirty="0" smtClean="0"/>
              <a:t>proper QDRO </a:t>
            </a:r>
            <a:r>
              <a:rPr lang="en-US" sz="1800" dirty="0"/>
              <a:t>effectively modified the property </a:t>
            </a:r>
            <a:r>
              <a:rPr lang="en-US" sz="1800" dirty="0" smtClean="0"/>
              <a:t>division, Reversed </a:t>
            </a:r>
            <a:r>
              <a:rPr lang="en-US" sz="1800" dirty="0"/>
              <a:t>and remanded for entry of a new QDRO (</a:t>
            </a:r>
            <a:r>
              <a:rPr lang="en-US" sz="1800" dirty="0" smtClean="0"/>
              <a:t>with no </a:t>
            </a:r>
            <a:r>
              <a:rPr lang="en-US" sz="1800" dirty="0"/>
              <a:t>right to survivor benefits) </a:t>
            </a:r>
          </a:p>
        </p:txBody>
      </p:sp>
    </p:spTree>
    <p:extLst>
      <p:ext uri="{BB962C8B-B14F-4D97-AF65-F5344CB8AC3E}">
        <p14:creationId xmlns:p14="http://schemas.microsoft.com/office/powerpoint/2010/main" val="1405374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Trial court lacks SMJ over divorce when one spouse dies before full and final rendition of judgment </a:t>
            </a:r>
            <a:endParaRPr lang="en-US" sz="3600" dirty="0"/>
          </a:p>
        </p:txBody>
      </p:sp>
      <p:sp>
        <p:nvSpPr>
          <p:cNvPr id="3" name="Content Placeholder 2"/>
          <p:cNvSpPr>
            <a:spLocks noGrp="1"/>
          </p:cNvSpPr>
          <p:nvPr>
            <p:ph sz="half" idx="1"/>
          </p:nvPr>
        </p:nvSpPr>
        <p:spPr>
          <a:xfrm>
            <a:off x="2933698" y="2438399"/>
            <a:ext cx="4392931" cy="4419601"/>
          </a:xfrm>
        </p:spPr>
        <p:txBody>
          <a:bodyPr>
            <a:normAutofit fontScale="77500" lnSpcReduction="20000"/>
          </a:bodyPr>
          <a:lstStyle/>
          <a:p>
            <a:r>
              <a:rPr lang="en-US" sz="2300" dirty="0"/>
              <a:t>WL </a:t>
            </a:r>
            <a:r>
              <a:rPr lang="en-US" sz="2300" dirty="0" smtClean="0"/>
              <a:t>123216, </a:t>
            </a:r>
            <a:r>
              <a:rPr lang="en-US" sz="2300" u="sng" dirty="0" err="1" smtClean="0"/>
              <a:t>Bizzle</a:t>
            </a:r>
            <a:r>
              <a:rPr lang="en-US" sz="2300" u="sng" dirty="0" smtClean="0"/>
              <a:t> </a:t>
            </a:r>
            <a:r>
              <a:rPr lang="en-US" sz="2300" u="sng" dirty="0"/>
              <a:t>v. Baker</a:t>
            </a:r>
            <a:r>
              <a:rPr lang="en-US" sz="2300" dirty="0"/>
              <a:t>, No. 02-20-00075-CV, 2022 WL 123216 (Tex. App.—Fort Worth Jan. 13, 2022, pet. filed)</a:t>
            </a:r>
          </a:p>
          <a:p>
            <a:r>
              <a:rPr lang="en-US" sz="2300" dirty="0" smtClean="0"/>
              <a:t>Divorce filed October 2018 </a:t>
            </a:r>
          </a:p>
          <a:p>
            <a:r>
              <a:rPr lang="en-US" sz="2300" dirty="0" smtClean="0"/>
              <a:t>Bench trial September 2019, granting divorce but taking other matters under advisement</a:t>
            </a:r>
          </a:p>
          <a:p>
            <a:r>
              <a:rPr lang="en-US" sz="2300" dirty="0" smtClean="0"/>
              <a:t>Email to attorneys October 2019 offering bullet points on many issues but not all issues, not filed with the court clerk</a:t>
            </a:r>
          </a:p>
          <a:p>
            <a:r>
              <a:rPr lang="en-US" sz="2300" dirty="0" smtClean="0"/>
              <a:t>DWOP notice December 3, 2019</a:t>
            </a:r>
          </a:p>
          <a:p>
            <a:r>
              <a:rPr lang="en-US" sz="2300" dirty="0" smtClean="0"/>
              <a:t>Wife died December 19, 2019</a:t>
            </a:r>
          </a:p>
          <a:p>
            <a:endParaRPr lang="en-US" dirty="0"/>
          </a:p>
        </p:txBody>
      </p:sp>
      <p:sp>
        <p:nvSpPr>
          <p:cNvPr id="7" name="Content Placeholder 6"/>
          <p:cNvSpPr>
            <a:spLocks noGrp="1"/>
          </p:cNvSpPr>
          <p:nvPr>
            <p:ph sz="half" idx="2"/>
          </p:nvPr>
        </p:nvSpPr>
        <p:spPr>
          <a:xfrm>
            <a:off x="7543750" y="2438399"/>
            <a:ext cx="4446319" cy="4293871"/>
          </a:xfrm>
        </p:spPr>
        <p:txBody>
          <a:bodyPr>
            <a:noAutofit/>
          </a:bodyPr>
          <a:lstStyle/>
          <a:p>
            <a:r>
              <a:rPr lang="en-US" sz="1700" dirty="0" smtClean="0"/>
              <a:t>Wife’s counsel files motion to sign, Husband’s files motion to abate/dismiss</a:t>
            </a:r>
          </a:p>
          <a:p>
            <a:r>
              <a:rPr lang="en-US" sz="1700" dirty="0" smtClean="0"/>
              <a:t>Decree signed, denying Husband’s motion</a:t>
            </a:r>
          </a:p>
          <a:p>
            <a:r>
              <a:rPr lang="en-US" sz="1700" dirty="0" smtClean="0"/>
              <a:t>Husband appeals claiming </a:t>
            </a:r>
            <a:r>
              <a:rPr lang="en-US" sz="1700" dirty="0"/>
              <a:t>court had no subject matter </a:t>
            </a:r>
            <a:r>
              <a:rPr lang="en-US" sz="1700" dirty="0" smtClean="0"/>
              <a:t>jurisdiction to </a:t>
            </a:r>
            <a:r>
              <a:rPr lang="en-US" sz="1700" dirty="0"/>
              <a:t>sign the decree, claiming that there had been no </a:t>
            </a:r>
            <a:r>
              <a:rPr lang="en-US" sz="1700" dirty="0" smtClean="0"/>
              <a:t>full and </a:t>
            </a:r>
            <a:r>
              <a:rPr lang="en-US" sz="1700" dirty="0"/>
              <a:t>final rendition upon the divorce and </a:t>
            </a:r>
            <a:r>
              <a:rPr lang="en-US" sz="1700" dirty="0" smtClean="0"/>
              <a:t>property division </a:t>
            </a:r>
            <a:r>
              <a:rPr lang="en-US" sz="1700" dirty="0"/>
              <a:t>prior to wife’s </a:t>
            </a:r>
            <a:r>
              <a:rPr lang="en-US" sz="1700" dirty="0" smtClean="0"/>
              <a:t>death</a:t>
            </a:r>
          </a:p>
          <a:p>
            <a:r>
              <a:rPr lang="en-US" sz="1700" dirty="0"/>
              <a:t>COA determined </a:t>
            </a:r>
            <a:r>
              <a:rPr lang="en-US" sz="1700" dirty="0" smtClean="0"/>
              <a:t>that based </a:t>
            </a:r>
            <a:r>
              <a:rPr lang="en-US" sz="1700" dirty="0"/>
              <a:t>on these facts, there had been no full and </a:t>
            </a:r>
            <a:r>
              <a:rPr lang="en-US" sz="1700" dirty="0" smtClean="0"/>
              <a:t>complete rendition </a:t>
            </a:r>
            <a:r>
              <a:rPr lang="en-US" sz="1700" dirty="0"/>
              <a:t>of judgment on December 19 when wife </a:t>
            </a:r>
            <a:r>
              <a:rPr lang="en-US" sz="1700" dirty="0" smtClean="0"/>
              <a:t>died </a:t>
            </a:r>
          </a:p>
          <a:p>
            <a:r>
              <a:rPr lang="en-US" sz="1700" dirty="0" smtClean="0"/>
              <a:t>Judgment reversed and case dismissed</a:t>
            </a:r>
            <a:endParaRPr lang="en-US" sz="1700" dirty="0"/>
          </a:p>
        </p:txBody>
      </p:sp>
    </p:spTree>
    <p:extLst>
      <p:ext uri="{BB962C8B-B14F-4D97-AF65-F5344CB8AC3E}">
        <p14:creationId xmlns:p14="http://schemas.microsoft.com/office/powerpoint/2010/main" val="595959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Trial court authorized to interpret ambiguous MSA and enter order the parties intended</a:t>
            </a:r>
          </a:p>
        </p:txBody>
      </p:sp>
      <p:sp>
        <p:nvSpPr>
          <p:cNvPr id="3" name="Content Placeholder 2"/>
          <p:cNvSpPr>
            <a:spLocks noGrp="1"/>
          </p:cNvSpPr>
          <p:nvPr>
            <p:ph sz="half" idx="1"/>
          </p:nvPr>
        </p:nvSpPr>
        <p:spPr>
          <a:xfrm>
            <a:off x="3303270" y="2438399"/>
            <a:ext cx="4091939" cy="4328161"/>
          </a:xfrm>
        </p:spPr>
        <p:txBody>
          <a:bodyPr>
            <a:normAutofit fontScale="85000" lnSpcReduction="20000"/>
          </a:bodyPr>
          <a:lstStyle/>
          <a:p>
            <a:r>
              <a:rPr lang="es-ES" dirty="0"/>
              <a:t>2021 WL </a:t>
            </a:r>
            <a:r>
              <a:rPr lang="es-ES" dirty="0" smtClean="0"/>
              <a:t>5085225</a:t>
            </a:r>
            <a:r>
              <a:rPr lang="es-ES" sz="1800" dirty="0" smtClean="0"/>
              <a:t>, </a:t>
            </a:r>
            <a:r>
              <a:rPr lang="es-ES" u="sng" dirty="0" err="1" smtClean="0"/>
              <a:t>Pryor</a:t>
            </a:r>
            <a:r>
              <a:rPr lang="es-ES" u="sng" dirty="0" smtClean="0"/>
              <a:t> </a:t>
            </a:r>
            <a:r>
              <a:rPr lang="es-ES" u="sng" dirty="0"/>
              <a:t>v. </a:t>
            </a:r>
            <a:r>
              <a:rPr lang="es-ES" u="sng" dirty="0" err="1"/>
              <a:t>Pryor</a:t>
            </a:r>
            <a:r>
              <a:rPr lang="es-ES" dirty="0"/>
              <a:t>, No. 07-20-00329-CV, </a:t>
            </a:r>
            <a:r>
              <a:rPr lang="es-ES" dirty="0" smtClean="0"/>
              <a:t>2021 WL </a:t>
            </a:r>
            <a:r>
              <a:rPr lang="es-ES" dirty="0"/>
              <a:t>5085225 (Tex. App.—Amarillo Nov. 2, 2021, no </a:t>
            </a:r>
            <a:r>
              <a:rPr lang="es-ES" dirty="0" err="1"/>
              <a:t>pet</a:t>
            </a:r>
            <a:r>
              <a:rPr lang="es-ES" dirty="0" smtClean="0"/>
              <a:t>.)</a:t>
            </a:r>
            <a:endParaRPr lang="en-US" sz="1800" dirty="0" smtClean="0"/>
          </a:p>
          <a:p>
            <a:r>
              <a:rPr lang="en-US" sz="1800" dirty="0" smtClean="0"/>
              <a:t>MSA </a:t>
            </a:r>
            <a:r>
              <a:rPr lang="en-US" sz="1800" dirty="0" smtClean="0"/>
              <a:t>included </a:t>
            </a:r>
            <a:r>
              <a:rPr lang="en-US" sz="1800" dirty="0"/>
              <a:t>a one page attachment with a child support calculation of $1,062.60 per month and this amount was also referenced with the body of the </a:t>
            </a:r>
            <a:r>
              <a:rPr lang="en-US" sz="1800" dirty="0" smtClean="0"/>
              <a:t>MSA</a:t>
            </a:r>
          </a:p>
          <a:p>
            <a:r>
              <a:rPr lang="en-US" sz="1800" dirty="0"/>
              <a:t>The child support calculation attachment expressly stated that the calculation was based on F’s representation that he had no rental income and the amount was based on the W-2 exhibits, which exhibits were also attached to the MSA. </a:t>
            </a:r>
            <a:endParaRPr lang="en-US" sz="1800" dirty="0" smtClean="0"/>
          </a:p>
          <a:p>
            <a:r>
              <a:rPr lang="en-US" sz="1800" dirty="0" smtClean="0"/>
              <a:t>Each </a:t>
            </a:r>
            <a:r>
              <a:rPr lang="en-US" sz="1800" dirty="0"/>
              <a:t>page of the MSA and child support calculation attachment were initialed by the parties. The W-2 pages were not</a:t>
            </a:r>
            <a:r>
              <a:rPr lang="en-US" sz="1800" dirty="0" smtClean="0"/>
              <a:t>.</a:t>
            </a:r>
            <a:endParaRPr lang="en-US" sz="1800" dirty="0"/>
          </a:p>
        </p:txBody>
      </p:sp>
      <p:sp>
        <p:nvSpPr>
          <p:cNvPr id="4" name="Content Placeholder 3"/>
          <p:cNvSpPr>
            <a:spLocks noGrp="1"/>
          </p:cNvSpPr>
          <p:nvPr>
            <p:ph sz="half" idx="2"/>
          </p:nvPr>
        </p:nvSpPr>
        <p:spPr>
          <a:xfrm>
            <a:off x="7543751" y="2438399"/>
            <a:ext cx="4160520" cy="4328161"/>
          </a:xfrm>
        </p:spPr>
        <p:txBody>
          <a:bodyPr>
            <a:normAutofit fontScale="85000" lnSpcReduction="20000"/>
          </a:bodyPr>
          <a:lstStyle/>
          <a:p>
            <a:r>
              <a:rPr lang="en-US" dirty="0"/>
              <a:t>At a hearing on entry of the final order the court identified a “scrivener’s error” in the child support calculation, where F’s 2018 W-2 amount read $2,500 when it should have read $</a:t>
            </a:r>
            <a:r>
              <a:rPr lang="en-US" dirty="0" smtClean="0"/>
              <a:t>25,000</a:t>
            </a:r>
          </a:p>
          <a:p>
            <a:r>
              <a:rPr lang="en-US" dirty="0"/>
              <a:t>T</a:t>
            </a:r>
            <a:r>
              <a:rPr lang="en-US" dirty="0" smtClean="0"/>
              <a:t>he </a:t>
            </a:r>
            <a:r>
              <a:rPr lang="en-US" dirty="0"/>
              <a:t>court modified the c/s number to $1,461.24 over F’s </a:t>
            </a:r>
            <a:r>
              <a:rPr lang="en-US" dirty="0" smtClean="0"/>
              <a:t>objection.</a:t>
            </a:r>
          </a:p>
          <a:p>
            <a:r>
              <a:rPr lang="en-US" dirty="0" smtClean="0"/>
              <a:t>F</a:t>
            </a:r>
            <a:r>
              <a:rPr lang="en-US" dirty="0"/>
              <a:t> argues he was entitled to judgment based on the </a:t>
            </a:r>
            <a:r>
              <a:rPr lang="en-US" i="1" dirty="0"/>
              <a:t>Agreement</a:t>
            </a:r>
            <a:r>
              <a:rPr lang="en-US" dirty="0"/>
              <a:t> even if there was a mutual mistake and even in the event the </a:t>
            </a:r>
            <a:r>
              <a:rPr lang="en-US" i="1" dirty="0"/>
              <a:t>Agreement</a:t>
            </a:r>
            <a:r>
              <a:rPr lang="en-US" dirty="0"/>
              <a:t> was </a:t>
            </a:r>
            <a:r>
              <a:rPr lang="en-US" dirty="0" smtClean="0"/>
              <a:t>ambiguous.</a:t>
            </a:r>
          </a:p>
          <a:p>
            <a:r>
              <a:rPr lang="en-US" dirty="0" smtClean="0"/>
              <a:t>COA found that MSA is a contract, subject to contract principle, and when a contract is ambiguous, the Court is authorize to make the proper c/s calculation using the exhibits attached</a:t>
            </a:r>
          </a:p>
        </p:txBody>
      </p:sp>
    </p:spTree>
    <p:extLst>
      <p:ext uri="{BB962C8B-B14F-4D97-AF65-F5344CB8AC3E}">
        <p14:creationId xmlns:p14="http://schemas.microsoft.com/office/powerpoint/2010/main" val="3317522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Rule 194 Disclosures</a:t>
            </a:r>
            <a:r>
              <a:rPr lang="en-US" dirty="0"/>
              <a:t/>
            </a:r>
            <a:br>
              <a:rPr lang="en-US" dirty="0"/>
            </a:br>
            <a:r>
              <a:rPr lang="en-US" dirty="0" smtClean="0"/>
              <a:t>civil cases filed after Jan 1, 2021</a:t>
            </a:r>
            <a:endParaRPr lang="en-US" dirty="0"/>
          </a:p>
        </p:txBody>
      </p:sp>
      <p:sp>
        <p:nvSpPr>
          <p:cNvPr id="7" name="Text Placeholder 6"/>
          <p:cNvSpPr>
            <a:spLocks noGrp="1"/>
          </p:cNvSpPr>
          <p:nvPr>
            <p:ph type="body" idx="1"/>
          </p:nvPr>
        </p:nvSpPr>
        <p:spPr/>
        <p:txBody>
          <a:bodyPr>
            <a:noAutofit/>
          </a:bodyPr>
          <a:lstStyle/>
          <a:p>
            <a:r>
              <a:rPr lang="en-US" dirty="0" smtClean="0"/>
              <a:t>194.2</a:t>
            </a:r>
          </a:p>
          <a:p>
            <a:r>
              <a:rPr lang="en-US" dirty="0" smtClean="0"/>
              <a:t>Initial Disclosures </a:t>
            </a:r>
            <a:endParaRPr lang="en-US" dirty="0"/>
          </a:p>
        </p:txBody>
      </p:sp>
      <p:sp>
        <p:nvSpPr>
          <p:cNvPr id="8" name="Content Placeholder 7"/>
          <p:cNvSpPr>
            <a:spLocks noGrp="1"/>
          </p:cNvSpPr>
          <p:nvPr>
            <p:ph sz="half" idx="2"/>
          </p:nvPr>
        </p:nvSpPr>
        <p:spPr>
          <a:xfrm>
            <a:off x="2933699" y="3316639"/>
            <a:ext cx="4160520" cy="3347051"/>
          </a:xfrm>
        </p:spPr>
        <p:txBody>
          <a:bodyPr>
            <a:normAutofit lnSpcReduction="10000"/>
          </a:bodyPr>
          <a:lstStyle/>
          <a:p>
            <a:r>
              <a:rPr lang="en-US" dirty="0" smtClean="0"/>
              <a:t>Due within </a:t>
            </a:r>
            <a:r>
              <a:rPr lang="en-US" dirty="0"/>
              <a:t>30 days after the filing of the first answer or general appearance unless a different time is set by the parties' agreement or court </a:t>
            </a:r>
            <a:r>
              <a:rPr lang="en-US" dirty="0" smtClean="0"/>
              <a:t>order</a:t>
            </a:r>
          </a:p>
          <a:p>
            <a:r>
              <a:rPr lang="en-US" dirty="0" smtClean="0"/>
              <a:t>Can be waived by agreement</a:t>
            </a:r>
          </a:p>
          <a:p>
            <a:r>
              <a:rPr lang="en-US" dirty="0" smtClean="0"/>
              <a:t>Certain types cases excluded</a:t>
            </a:r>
          </a:p>
          <a:p>
            <a:r>
              <a:rPr lang="en-US" dirty="0" smtClean="0"/>
              <a:t>Additional disclosures required in family law cases</a:t>
            </a:r>
          </a:p>
        </p:txBody>
      </p:sp>
      <p:sp>
        <p:nvSpPr>
          <p:cNvPr id="9" name="Text Placeholder 8"/>
          <p:cNvSpPr>
            <a:spLocks noGrp="1"/>
          </p:cNvSpPr>
          <p:nvPr>
            <p:ph type="body" sz="quarter" idx="3"/>
          </p:nvPr>
        </p:nvSpPr>
        <p:spPr/>
        <p:txBody>
          <a:bodyPr>
            <a:normAutofit lnSpcReduction="10000"/>
          </a:bodyPr>
          <a:lstStyle/>
          <a:p>
            <a:pPr>
              <a:lnSpc>
                <a:spcPct val="89000"/>
              </a:lnSpc>
            </a:pPr>
            <a:r>
              <a:rPr lang="en-US" dirty="0"/>
              <a:t>194.3</a:t>
            </a:r>
          </a:p>
          <a:p>
            <a:pPr>
              <a:lnSpc>
                <a:spcPct val="89000"/>
              </a:lnSpc>
            </a:pPr>
            <a:r>
              <a:rPr lang="en-US" dirty="0"/>
              <a:t>Testifying Expert </a:t>
            </a:r>
            <a:r>
              <a:rPr lang="en-US" dirty="0" smtClean="0"/>
              <a:t>Disclosures</a:t>
            </a:r>
            <a:endParaRPr lang="en-US" dirty="0"/>
          </a:p>
        </p:txBody>
      </p:sp>
      <p:sp>
        <p:nvSpPr>
          <p:cNvPr id="10" name="Content Placeholder 9"/>
          <p:cNvSpPr>
            <a:spLocks noGrp="1"/>
          </p:cNvSpPr>
          <p:nvPr>
            <p:ph sz="quarter" idx="4"/>
          </p:nvPr>
        </p:nvSpPr>
        <p:spPr/>
        <p:txBody>
          <a:bodyPr>
            <a:normAutofit fontScale="77500" lnSpcReduction="20000"/>
          </a:bodyPr>
          <a:lstStyle/>
          <a:p>
            <a:r>
              <a:rPr lang="en-US" sz="2400" dirty="0" smtClean="0"/>
              <a:t>Must timely disclose without request, per TRCP 195</a:t>
            </a:r>
          </a:p>
          <a:p>
            <a:pPr marL="0" indent="0">
              <a:buNone/>
            </a:pPr>
            <a:r>
              <a:rPr lang="en-US" sz="2800" dirty="0" smtClean="0">
                <a:solidFill>
                  <a:schemeClr val="accent2"/>
                </a:solidFill>
              </a:rPr>
              <a:t>194.4 </a:t>
            </a:r>
          </a:p>
          <a:p>
            <a:pPr marL="0" indent="0">
              <a:buNone/>
            </a:pPr>
            <a:r>
              <a:rPr lang="en-US" sz="2800" dirty="0" smtClean="0">
                <a:solidFill>
                  <a:schemeClr val="accent2"/>
                </a:solidFill>
              </a:rPr>
              <a:t>Pretrial </a:t>
            </a:r>
            <a:r>
              <a:rPr lang="en-US" sz="2800" dirty="0">
                <a:solidFill>
                  <a:schemeClr val="accent2"/>
                </a:solidFill>
              </a:rPr>
              <a:t>Disclosures</a:t>
            </a:r>
          </a:p>
          <a:p>
            <a:r>
              <a:rPr lang="en-US" sz="2400" dirty="0" smtClean="0"/>
              <a:t>Exhibit </a:t>
            </a:r>
            <a:r>
              <a:rPr lang="en-US" sz="2400" dirty="0"/>
              <a:t>and Witness </a:t>
            </a:r>
            <a:r>
              <a:rPr lang="en-US" sz="2400" dirty="0" smtClean="0"/>
              <a:t>list filed with Court</a:t>
            </a:r>
            <a:endParaRPr lang="en-US" sz="2400" dirty="0"/>
          </a:p>
          <a:p>
            <a:r>
              <a:rPr lang="en-US" sz="2400" dirty="0"/>
              <a:t>Unless the court orders otherwise, </a:t>
            </a:r>
            <a:r>
              <a:rPr lang="en-US" sz="2400" dirty="0" smtClean="0"/>
              <a:t>due at </a:t>
            </a:r>
            <a:r>
              <a:rPr lang="en-US" sz="2400" dirty="0"/>
              <a:t>least 30 days before trial</a:t>
            </a:r>
          </a:p>
          <a:p>
            <a:endParaRPr lang="en-US" dirty="0"/>
          </a:p>
        </p:txBody>
      </p:sp>
    </p:spTree>
    <p:extLst>
      <p:ext uri="{BB962C8B-B14F-4D97-AF65-F5344CB8AC3E}">
        <p14:creationId xmlns:p14="http://schemas.microsoft.com/office/powerpoint/2010/main" val="3183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dirty="0" smtClean="0"/>
              <a:t>Consequences of failing to disclose under 194?  </a:t>
            </a:r>
            <a:endParaRPr lang="en-US" dirty="0"/>
          </a:p>
        </p:txBody>
      </p:sp>
      <p:sp>
        <p:nvSpPr>
          <p:cNvPr id="18" name="Content Placeholder 17"/>
          <p:cNvSpPr>
            <a:spLocks noGrp="1"/>
          </p:cNvSpPr>
          <p:nvPr>
            <p:ph sz="half" idx="1"/>
          </p:nvPr>
        </p:nvSpPr>
        <p:spPr/>
        <p:txBody>
          <a:bodyPr>
            <a:normAutofit fontScale="47500" lnSpcReduction="20000"/>
          </a:bodyPr>
          <a:lstStyle/>
          <a:p>
            <a:r>
              <a:rPr lang="en-US" sz="7000" dirty="0" smtClean="0"/>
              <a:t>193.6</a:t>
            </a:r>
          </a:p>
          <a:p>
            <a:r>
              <a:rPr lang="en-US" sz="7000" dirty="0" smtClean="0"/>
              <a:t>Exclusion </a:t>
            </a:r>
            <a:r>
              <a:rPr lang="en-US" sz="7000" dirty="0"/>
              <a:t>of evidence</a:t>
            </a:r>
          </a:p>
          <a:p>
            <a:r>
              <a:rPr lang="en-US" sz="7000" dirty="0"/>
              <a:t>Exclusion of witnesses</a:t>
            </a:r>
          </a:p>
          <a:p>
            <a:pPr lvl="1"/>
            <a:r>
              <a:rPr lang="en-US" sz="6800" dirty="0"/>
              <a:t>Exceptions, good cause or lack of surprise</a:t>
            </a:r>
          </a:p>
          <a:p>
            <a:endParaRPr lang="en-US" dirty="0"/>
          </a:p>
        </p:txBody>
      </p:sp>
      <p:sp>
        <p:nvSpPr>
          <p:cNvPr id="15" name="Content Placeholder 14"/>
          <p:cNvSpPr>
            <a:spLocks noGrp="1"/>
          </p:cNvSpPr>
          <p:nvPr>
            <p:ph sz="half" idx="2"/>
          </p:nvPr>
        </p:nvSpPr>
        <p:spPr/>
        <p:txBody>
          <a:bodyPr>
            <a:normAutofit fontScale="47500" lnSpcReduction="20000"/>
          </a:bodyPr>
          <a:lstStyle/>
          <a:p>
            <a:endParaRPr lang="en-US" sz="8600" dirty="0"/>
          </a:p>
          <a:p>
            <a:endParaRPr lang="en-US" dirty="0"/>
          </a:p>
          <a:p>
            <a:endParaRPr lang="en-US" dirty="0"/>
          </a:p>
        </p:txBody>
      </p:sp>
      <p:sp>
        <p:nvSpPr>
          <p:cNvPr id="17" name="Content Placeholder 16"/>
          <p:cNvSpPr>
            <a:spLocks noGrp="1"/>
          </p:cNvSpPr>
          <p:nvPr>
            <p:ph sz="quarter" idx="4294967295"/>
          </p:nvPr>
        </p:nvSpPr>
        <p:spPr>
          <a:xfrm>
            <a:off x="8031163" y="2343150"/>
            <a:ext cx="4160837" cy="3752850"/>
          </a:xfrm>
        </p:spPr>
        <p:txBody>
          <a:bodyPr>
            <a:normAutofit fontScale="40000" lnSpcReduction="20000"/>
          </a:bodyPr>
          <a:lstStyle/>
          <a:p>
            <a:r>
              <a:rPr lang="en-US" sz="8000" dirty="0"/>
              <a:t>Can or should the Court allow the parties to proceed?</a:t>
            </a:r>
          </a:p>
          <a:p>
            <a:pPr lvl="1"/>
            <a:r>
              <a:rPr lang="en-US" sz="8000" dirty="0"/>
              <a:t>Is it an abuse of discretion to do so?</a:t>
            </a:r>
          </a:p>
          <a:p>
            <a:endParaRPr lang="en-US" dirty="0"/>
          </a:p>
        </p:txBody>
      </p:sp>
    </p:spTree>
    <p:extLst>
      <p:ext uri="{BB962C8B-B14F-4D97-AF65-F5344CB8AC3E}">
        <p14:creationId xmlns:p14="http://schemas.microsoft.com/office/powerpoint/2010/main" val="3367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23A8A-47FD-4BFE-B43B-5621E62240F9}"/>
              </a:ext>
            </a:extLst>
          </p:cNvPr>
          <p:cNvSpPr>
            <a:spLocks noGrp="1"/>
          </p:cNvSpPr>
          <p:nvPr>
            <p:ph type="title"/>
          </p:nvPr>
        </p:nvSpPr>
        <p:spPr/>
        <p:txBody>
          <a:bodyPr anchor="ctr">
            <a:normAutofit fontScale="90000"/>
          </a:bodyPr>
          <a:lstStyle/>
          <a:p>
            <a:r>
              <a:rPr lang="en-US" sz="3600" dirty="0" smtClean="0"/>
              <a:t>Non-biological spouse has standing as a parent of the child born during the marriage</a:t>
            </a:r>
            <a:endParaRPr lang="en-US" sz="3600" dirty="0"/>
          </a:p>
        </p:txBody>
      </p:sp>
      <p:sp>
        <p:nvSpPr>
          <p:cNvPr id="34" name="Content Placeholder 2">
            <a:extLst>
              <a:ext uri="{FF2B5EF4-FFF2-40B4-BE49-F238E27FC236}">
                <a16:creationId xmlns:a16="http://schemas.microsoft.com/office/drawing/2014/main" id="{E27B6076-C893-4682-81CC-FE42A4220318}"/>
              </a:ext>
            </a:extLst>
          </p:cNvPr>
          <p:cNvSpPr>
            <a:spLocks noGrp="1"/>
          </p:cNvSpPr>
          <p:nvPr>
            <p:ph idx="1"/>
          </p:nvPr>
        </p:nvSpPr>
        <p:spPr>
          <a:xfrm>
            <a:off x="2933700" y="2438399"/>
            <a:ext cx="8770571" cy="4217043"/>
          </a:xfrm>
        </p:spPr>
        <p:txBody>
          <a:bodyPr anchor="ctr">
            <a:normAutofit/>
          </a:bodyPr>
          <a:lstStyle/>
          <a:p>
            <a:r>
              <a:rPr lang="en-US" dirty="0" smtClean="0"/>
              <a:t>WL 375857, </a:t>
            </a:r>
            <a:r>
              <a:rPr lang="en-US" u="sng" dirty="0" smtClean="0"/>
              <a:t>Interest </a:t>
            </a:r>
            <a:r>
              <a:rPr lang="en-US" u="sng" dirty="0"/>
              <a:t>of D.A.A.-B.</a:t>
            </a:r>
            <a:r>
              <a:rPr lang="en-US" dirty="0"/>
              <a:t>, No. 08-21-00058-CV, 2022 WL 3758574 (Tex. App.—El Paso Aug. 30, 2022, no pet. h.)</a:t>
            </a:r>
          </a:p>
          <a:p>
            <a:r>
              <a:rPr lang="en-US" dirty="0" smtClean="0"/>
              <a:t>Non-biological spouse has general standing under 102.003(a)(1)</a:t>
            </a:r>
          </a:p>
          <a:p>
            <a:r>
              <a:rPr lang="en-US" dirty="0"/>
              <a:t>the Family Code </a:t>
            </a:r>
            <a:r>
              <a:rPr lang="en-US" dirty="0" smtClean="0"/>
              <a:t>must be interpreted in </a:t>
            </a:r>
            <a:r>
              <a:rPr lang="en-US" dirty="0"/>
              <a:t>a gender-neutral </a:t>
            </a:r>
            <a:r>
              <a:rPr lang="en-US" dirty="0" smtClean="0"/>
              <a:t>fashion</a:t>
            </a:r>
          </a:p>
          <a:p>
            <a:r>
              <a:rPr lang="en-US" dirty="0" smtClean="0"/>
              <a:t>At home insemination kit, did not </a:t>
            </a:r>
            <a:r>
              <a:rPr lang="en-US" dirty="0"/>
              <a:t>utilize doctor, </a:t>
            </a:r>
            <a:r>
              <a:rPr lang="en-US" dirty="0" smtClean="0"/>
              <a:t>used sperm </a:t>
            </a:r>
            <a:r>
              <a:rPr lang="en-US" dirty="0"/>
              <a:t>donated by a male </a:t>
            </a:r>
            <a:r>
              <a:rPr lang="en-US" dirty="0" smtClean="0"/>
              <a:t>friend</a:t>
            </a:r>
          </a:p>
          <a:p>
            <a:r>
              <a:rPr lang="en-US" dirty="0" smtClean="0"/>
              <a:t>“donor” not prohibited from asserting his own rights as a father</a:t>
            </a:r>
          </a:p>
          <a:p>
            <a:r>
              <a:rPr lang="en-US" dirty="0" smtClean="0"/>
              <a:t>Court DID consider consent to insemination by non-gestational spouse</a:t>
            </a:r>
          </a:p>
        </p:txBody>
      </p:sp>
    </p:spTree>
    <p:extLst>
      <p:ext uri="{BB962C8B-B14F-4D97-AF65-F5344CB8AC3E}">
        <p14:creationId xmlns:p14="http://schemas.microsoft.com/office/powerpoint/2010/main" val="3373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Cost of travel to maintain relationship with children supports below guideline child support </a:t>
            </a:r>
            <a:endParaRPr lang="en-US" sz="3600" dirty="0"/>
          </a:p>
        </p:txBody>
      </p:sp>
      <p:sp>
        <p:nvSpPr>
          <p:cNvPr id="3" name="Content Placeholder 2"/>
          <p:cNvSpPr>
            <a:spLocks noGrp="1"/>
          </p:cNvSpPr>
          <p:nvPr>
            <p:ph idx="1"/>
          </p:nvPr>
        </p:nvSpPr>
        <p:spPr>
          <a:xfrm>
            <a:off x="2933700" y="2274570"/>
            <a:ext cx="8770571" cy="4331970"/>
          </a:xfrm>
        </p:spPr>
        <p:txBody>
          <a:bodyPr>
            <a:normAutofit fontScale="62500" lnSpcReduction="20000"/>
          </a:bodyPr>
          <a:lstStyle/>
          <a:p>
            <a:endParaRPr lang="en-US" dirty="0" smtClean="0"/>
          </a:p>
          <a:p>
            <a:r>
              <a:rPr lang="en-US" sz="2900" dirty="0"/>
              <a:t>WL </a:t>
            </a:r>
            <a:r>
              <a:rPr lang="en-US" sz="2900" dirty="0" smtClean="0"/>
              <a:t>4095579, </a:t>
            </a:r>
            <a:r>
              <a:rPr lang="en-US" sz="2900" u="sng" dirty="0" smtClean="0"/>
              <a:t>Colbert-Noll </a:t>
            </a:r>
            <a:r>
              <a:rPr lang="en-US" sz="2900" u="sng" dirty="0"/>
              <a:t>v. Attorney Gen. of Tex.</a:t>
            </a:r>
            <a:r>
              <a:rPr lang="en-US" sz="2900" dirty="0"/>
              <a:t>, No. 01-20-00660-CV, 2021 WL 4095579 (Tex. App.—Houston [1st Dist.] Sept. 9, 2021, no pet.)</a:t>
            </a:r>
          </a:p>
          <a:p>
            <a:r>
              <a:rPr lang="en-US" sz="2900" dirty="0" smtClean="0"/>
              <a:t>Long marriage, 4 kids, Parties originally in Texas, Mother moved to Maryland, Maryland decides divorce and custody, Texas decides child support </a:t>
            </a:r>
          </a:p>
          <a:p>
            <a:r>
              <a:rPr lang="en-US" sz="2900" dirty="0" smtClean="0"/>
              <a:t>Parties stipulate to guideline calculation, Father testifies about costs of travel to and from Maryland to see children, Some testimony about interference by Mother to Father’s possession and access </a:t>
            </a:r>
          </a:p>
          <a:p>
            <a:r>
              <a:rPr lang="en-US" sz="2900" dirty="0" smtClean="0"/>
              <a:t>Trial court sets child support at $800 less than guideline</a:t>
            </a:r>
          </a:p>
          <a:p>
            <a:r>
              <a:rPr lang="en-US" sz="2900" dirty="0"/>
              <a:t>COA recognized the trial court’s discretion in varying from the guidelines and found that F offered sufficient evidence of his travel expenses as an offset to guideline </a:t>
            </a:r>
            <a:r>
              <a:rPr lang="en-US" sz="2900" dirty="0" smtClean="0"/>
              <a:t>amount and </a:t>
            </a:r>
            <a:r>
              <a:rPr lang="en-US" sz="2900" dirty="0"/>
              <a:t>noted that the reduction in c/s based on travel expenses was in the children’s best interest because it might increase the likelihood that F would visit and strengthen his bond with the children</a:t>
            </a:r>
          </a:p>
        </p:txBody>
      </p:sp>
    </p:spTree>
    <p:extLst>
      <p:ext uri="{BB962C8B-B14F-4D97-AF65-F5344CB8AC3E}">
        <p14:creationId xmlns:p14="http://schemas.microsoft.com/office/powerpoint/2010/main" val="548221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discretion when evidence conclusively establishes arrears</a:t>
            </a:r>
            <a:endParaRPr lang="en-US" dirty="0"/>
          </a:p>
        </p:txBody>
      </p:sp>
      <p:sp>
        <p:nvSpPr>
          <p:cNvPr id="3" name="Content Placeholder 2"/>
          <p:cNvSpPr>
            <a:spLocks noGrp="1"/>
          </p:cNvSpPr>
          <p:nvPr>
            <p:ph idx="1"/>
          </p:nvPr>
        </p:nvSpPr>
        <p:spPr>
          <a:xfrm>
            <a:off x="2933700" y="2438400"/>
            <a:ext cx="8770571" cy="4145280"/>
          </a:xfrm>
        </p:spPr>
        <p:txBody>
          <a:bodyPr>
            <a:normAutofit fontScale="77500" lnSpcReduction="20000"/>
          </a:bodyPr>
          <a:lstStyle/>
          <a:p>
            <a:r>
              <a:rPr lang="en-US" dirty="0"/>
              <a:t>WL </a:t>
            </a:r>
            <a:r>
              <a:rPr lang="en-US" dirty="0" smtClean="0"/>
              <a:t>2542004, </a:t>
            </a:r>
            <a:r>
              <a:rPr lang="en-US" u="sng" dirty="0" smtClean="0"/>
              <a:t>White </a:t>
            </a:r>
            <a:r>
              <a:rPr lang="en-US" u="sng" dirty="0"/>
              <a:t>v. White</a:t>
            </a:r>
            <a:r>
              <a:rPr lang="en-US" dirty="0"/>
              <a:t>, No. 03-21-00323-CV, 2022 WL 2542004 (Tex. App.—Austin July 8, 2022, no pet. h.)</a:t>
            </a:r>
          </a:p>
          <a:p>
            <a:r>
              <a:rPr lang="en-US" dirty="0" smtClean="0"/>
              <a:t>Mother filed Motion for Enforcement of Child Support</a:t>
            </a:r>
          </a:p>
          <a:p>
            <a:r>
              <a:rPr lang="en-US" dirty="0" smtClean="0"/>
              <a:t>Father ordered to pay child support on “</a:t>
            </a:r>
            <a:r>
              <a:rPr lang="en-US" i="1" dirty="0" smtClean="0"/>
              <a:t>due </a:t>
            </a:r>
            <a:r>
              <a:rPr lang="en-US" i="1" dirty="0"/>
              <a:t>and payable on the first of each month thereafter</a:t>
            </a:r>
            <a:r>
              <a:rPr lang="en-US" dirty="0"/>
              <a:t> ....”</a:t>
            </a:r>
            <a:endParaRPr lang="en-US" dirty="0" smtClean="0"/>
          </a:p>
          <a:p>
            <a:r>
              <a:rPr lang="en-US" dirty="0" smtClean="0"/>
              <a:t>Testimony that due to COVID Father made April 2020 payment at the end of month, but it did not post to account until May 2020, and then continued pay at the end of the month for subsequent months</a:t>
            </a:r>
          </a:p>
          <a:p>
            <a:r>
              <a:rPr lang="en-US" dirty="0" smtClean="0"/>
              <a:t>February </a:t>
            </a:r>
            <a:r>
              <a:rPr lang="en-US" dirty="0"/>
              <a:t>26, 2021</a:t>
            </a:r>
            <a:r>
              <a:rPr lang="en-US" dirty="0" smtClean="0"/>
              <a:t>, </a:t>
            </a:r>
            <a:r>
              <a:rPr lang="en-US" dirty="0"/>
              <a:t>the trial court signed a final order directing Daniel to pay $155.83 in unreimbursed medical expenses but denying all other requested </a:t>
            </a:r>
            <a:r>
              <a:rPr lang="en-US" dirty="0" smtClean="0"/>
              <a:t>relief</a:t>
            </a:r>
          </a:p>
          <a:p>
            <a:r>
              <a:rPr lang="en-US" dirty="0" smtClean="0"/>
              <a:t>COA: Father </a:t>
            </a:r>
            <a:r>
              <a:rPr lang="en-US" dirty="0"/>
              <a:t>was obligated to make eleven child-support payments </a:t>
            </a:r>
            <a:r>
              <a:rPr lang="en-US" dirty="0" smtClean="0"/>
              <a:t>between April </a:t>
            </a:r>
            <a:r>
              <a:rPr lang="en-US" dirty="0"/>
              <a:t>1, 2020, and February 26, 2021, the day of the final hearing. The evidence presented at the final hearing established that as of February 23, 2021, Daniel had made only ten payments, and no evidence was presented suggesting that Daniel had made any additional payment between February 23 and February 26.</a:t>
            </a:r>
          </a:p>
        </p:txBody>
      </p:sp>
    </p:spTree>
    <p:extLst>
      <p:ext uri="{BB962C8B-B14F-4D97-AF65-F5344CB8AC3E}">
        <p14:creationId xmlns:p14="http://schemas.microsoft.com/office/powerpoint/2010/main" val="321198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A trial court cannot grant multiple </a:t>
            </a:r>
            <a:r>
              <a:rPr lang="en-US" sz="3600" dirty="0" smtClean="0"/>
              <a:t>opposed extensions </a:t>
            </a:r>
            <a:r>
              <a:rPr lang="en-US" sz="3600" dirty="0"/>
              <a:t>of a </a:t>
            </a:r>
            <a:r>
              <a:rPr lang="en-US" sz="3600" dirty="0" smtClean="0"/>
              <a:t>TRO, </a:t>
            </a:r>
            <a:r>
              <a:rPr lang="en-US" sz="3600" dirty="0"/>
              <a:t>nor can it extend a void </a:t>
            </a:r>
            <a:r>
              <a:rPr lang="en-US" sz="3600" dirty="0" smtClean="0"/>
              <a:t>TRO</a:t>
            </a:r>
            <a:endParaRPr lang="en-US" sz="3600" dirty="0"/>
          </a:p>
        </p:txBody>
      </p:sp>
      <p:sp>
        <p:nvSpPr>
          <p:cNvPr id="3" name="Content Placeholder 2"/>
          <p:cNvSpPr>
            <a:spLocks noGrp="1"/>
          </p:cNvSpPr>
          <p:nvPr>
            <p:ph idx="1"/>
          </p:nvPr>
        </p:nvSpPr>
        <p:spPr>
          <a:xfrm>
            <a:off x="2933700" y="2438400"/>
            <a:ext cx="8770571" cy="4419600"/>
          </a:xfrm>
        </p:spPr>
        <p:txBody>
          <a:bodyPr>
            <a:normAutofit fontScale="77500" lnSpcReduction="20000"/>
          </a:bodyPr>
          <a:lstStyle/>
          <a:p>
            <a:r>
              <a:rPr lang="en-US" dirty="0"/>
              <a:t>2022 WL </a:t>
            </a:r>
            <a:r>
              <a:rPr lang="en-US" dirty="0" smtClean="0"/>
              <a:t>3650090, </a:t>
            </a:r>
            <a:r>
              <a:rPr lang="en-US" u="sng" dirty="0" smtClean="0"/>
              <a:t>In </a:t>
            </a:r>
            <a:r>
              <a:rPr lang="en-US" u="sng" dirty="0"/>
              <a:t>re Hallas</a:t>
            </a:r>
            <a:r>
              <a:rPr lang="en-US" dirty="0"/>
              <a:t>, No. 03-22-00413-CV, 2022 WL 3650090 (Tex. App.—Austin Aug. 25, 2022, no pet. h.)</a:t>
            </a:r>
          </a:p>
          <a:p>
            <a:r>
              <a:rPr lang="en-US" dirty="0" smtClean="0"/>
              <a:t>April </a:t>
            </a:r>
            <a:r>
              <a:rPr lang="en-US" dirty="0"/>
              <a:t>29, </a:t>
            </a:r>
            <a:r>
              <a:rPr lang="en-US" dirty="0" smtClean="0"/>
              <a:t>2022, the </a:t>
            </a:r>
            <a:r>
              <a:rPr lang="en-US" dirty="0"/>
              <a:t>trial court entered a TRO </a:t>
            </a:r>
            <a:r>
              <a:rPr lang="en-US" dirty="0" smtClean="0"/>
              <a:t>against Mother</a:t>
            </a:r>
          </a:p>
          <a:p>
            <a:r>
              <a:rPr lang="en-US" dirty="0" smtClean="0"/>
              <a:t>The </a:t>
            </a:r>
            <a:r>
              <a:rPr lang="en-US" dirty="0"/>
              <a:t>trial court conducted the temporary injunction hearing over two days, May 11 and May 25. The trial court then scheduled a third day of hearings for August </a:t>
            </a:r>
            <a:r>
              <a:rPr lang="en-US" dirty="0" smtClean="0"/>
              <a:t>31. During </a:t>
            </a:r>
            <a:r>
              <a:rPr lang="en-US" dirty="0"/>
              <a:t>that same period, the trial court extended the TRO for fourteen days after the hearing on May 25. </a:t>
            </a:r>
            <a:endParaRPr lang="en-US" dirty="0" smtClean="0"/>
          </a:p>
          <a:p>
            <a:r>
              <a:rPr lang="en-US" dirty="0" smtClean="0"/>
              <a:t>On </a:t>
            </a:r>
            <a:r>
              <a:rPr lang="en-US" dirty="0"/>
              <a:t>June 9, 2022, fifteen days later, Mother’s counsel informed Father that the TRO had </a:t>
            </a:r>
            <a:r>
              <a:rPr lang="en-US" dirty="0" smtClean="0"/>
              <a:t>expired. The next day, Father </a:t>
            </a:r>
            <a:r>
              <a:rPr lang="en-US" dirty="0"/>
              <a:t>filed a Motion for Entry of Temporary Injunction and Verified Application for Writ of Attachment requesting that the trial court enter a temporary injunction consistent with the earlier TRO. </a:t>
            </a:r>
            <a:r>
              <a:rPr lang="en-US" dirty="0" smtClean="0"/>
              <a:t>That same day, </a:t>
            </a:r>
            <a:r>
              <a:rPr lang="en-US" dirty="0"/>
              <a:t>the trial court entered an order titled </a:t>
            </a:r>
            <a:r>
              <a:rPr lang="en-US" i="1" dirty="0"/>
              <a:t>Order Extending Temporary Restraining </a:t>
            </a:r>
            <a:r>
              <a:rPr lang="en-US" i="1" dirty="0" smtClean="0"/>
              <a:t>Order</a:t>
            </a:r>
            <a:r>
              <a:rPr lang="en-US" dirty="0" smtClean="0"/>
              <a:t>. The </a:t>
            </a:r>
            <a:r>
              <a:rPr lang="en-US" dirty="0"/>
              <a:t>O</a:t>
            </a:r>
            <a:r>
              <a:rPr lang="en-US" dirty="0" smtClean="0"/>
              <a:t>rder prohibited </a:t>
            </a:r>
            <a:r>
              <a:rPr lang="en-US" dirty="0"/>
              <a:t>Mother from the same activities </a:t>
            </a:r>
            <a:r>
              <a:rPr lang="en-US" dirty="0" smtClean="0"/>
              <a:t>restrained </a:t>
            </a:r>
            <a:r>
              <a:rPr lang="en-US" dirty="0"/>
              <a:t>by the prior TRO and its extensions. Moreover, the Order provided that it “shall continue in force until the signing of the Final Decree of Divorce or until further order of this Court.” Ten days later, </a:t>
            </a:r>
            <a:r>
              <a:rPr lang="en-US" dirty="0" smtClean="0"/>
              <a:t>over Mother’s </a:t>
            </a:r>
            <a:r>
              <a:rPr lang="en-US" dirty="0"/>
              <a:t>objection, the trial court extended the Order, which contained the same prohibitions against Mother, but added a provision allowing Father to take the child out-of-state during the </a:t>
            </a:r>
            <a:r>
              <a:rPr lang="en-US" dirty="0" smtClean="0"/>
              <a:t>summer.</a:t>
            </a:r>
          </a:p>
          <a:p>
            <a:r>
              <a:rPr lang="en-US" dirty="0" smtClean="0"/>
              <a:t>TRCP 680 applies to Family Law </a:t>
            </a:r>
            <a:endParaRPr lang="en-US" dirty="0"/>
          </a:p>
        </p:txBody>
      </p:sp>
    </p:spTree>
    <p:extLst>
      <p:ext uri="{BB962C8B-B14F-4D97-AF65-F5344CB8AC3E}">
        <p14:creationId xmlns:p14="http://schemas.microsoft.com/office/powerpoint/2010/main" val="284325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Experts may not testify as to any matter </a:t>
            </a:r>
            <a:r>
              <a:rPr lang="en-US" sz="2800" dirty="0" smtClean="0"/>
              <a:t/>
            </a:r>
            <a:br>
              <a:rPr lang="en-US" sz="2800" dirty="0" smtClean="0"/>
            </a:br>
            <a:r>
              <a:rPr lang="en-US" sz="2800" dirty="0" smtClean="0"/>
              <a:t>“</a:t>
            </a:r>
            <a:r>
              <a:rPr lang="en-US" sz="2800" dirty="0"/>
              <a:t>related to” conservatorship or access unless they have done a child custody evaluation per statute</a:t>
            </a:r>
          </a:p>
        </p:txBody>
      </p:sp>
      <p:sp>
        <p:nvSpPr>
          <p:cNvPr id="3" name="Content Placeholder 2"/>
          <p:cNvSpPr>
            <a:spLocks noGrp="1"/>
          </p:cNvSpPr>
          <p:nvPr>
            <p:ph idx="1"/>
          </p:nvPr>
        </p:nvSpPr>
        <p:spPr>
          <a:xfrm>
            <a:off x="2933700" y="2438400"/>
            <a:ext cx="8770571" cy="4419600"/>
          </a:xfrm>
        </p:spPr>
        <p:txBody>
          <a:bodyPr>
            <a:normAutofit fontScale="92500" lnSpcReduction="20000"/>
          </a:bodyPr>
          <a:lstStyle/>
          <a:p>
            <a:r>
              <a:rPr lang="en-US" dirty="0"/>
              <a:t>WL </a:t>
            </a:r>
            <a:r>
              <a:rPr lang="en-US" dirty="0" smtClean="0"/>
              <a:t>2964263, </a:t>
            </a:r>
            <a:r>
              <a:rPr lang="en-US" u="sng" dirty="0" smtClean="0"/>
              <a:t>In </a:t>
            </a:r>
            <a:r>
              <a:rPr lang="en-US" u="sng" dirty="0"/>
              <a:t>re </a:t>
            </a:r>
            <a:r>
              <a:rPr lang="en-US" u="sng" dirty="0" err="1"/>
              <a:t>Gopalan</a:t>
            </a:r>
            <a:r>
              <a:rPr lang="en-US" dirty="0"/>
              <a:t>, No. 03-21-00209-CV, 2021 WL 2964263 (Tex. App.—Austin July 15, 2021, no pet</a:t>
            </a:r>
            <a:r>
              <a:rPr lang="en-US" dirty="0" smtClean="0"/>
              <a:t>.)</a:t>
            </a:r>
          </a:p>
          <a:p>
            <a:r>
              <a:rPr lang="en-US" dirty="0"/>
              <a:t>C</a:t>
            </a:r>
            <a:r>
              <a:rPr lang="en-US" dirty="0" smtClean="0"/>
              <a:t>ourt </a:t>
            </a:r>
            <a:r>
              <a:rPr lang="en-US" dirty="0"/>
              <a:t>appointed a child custody evaluator, Dr. X</a:t>
            </a:r>
            <a:r>
              <a:rPr lang="en-US" dirty="0" smtClean="0"/>
              <a:t>, prepared </a:t>
            </a:r>
            <a:r>
              <a:rPr lang="en-US" dirty="0"/>
              <a:t>an original custody evaluation report and </a:t>
            </a:r>
            <a:r>
              <a:rPr lang="en-US" dirty="0" smtClean="0"/>
              <a:t>report</a:t>
            </a:r>
            <a:r>
              <a:rPr lang="en-US" dirty="0"/>
              <a:t>. </a:t>
            </a:r>
            <a:endParaRPr lang="en-US" dirty="0" smtClean="0"/>
          </a:p>
          <a:p>
            <a:r>
              <a:rPr lang="en-US" dirty="0" smtClean="0"/>
              <a:t>F </a:t>
            </a:r>
            <a:r>
              <a:rPr lang="en-US" dirty="0"/>
              <a:t>designated Dr. Y in his discovery as someone who would review and analyze Dr. X’s reports. Dr. Y eventually prepared rebuttal </a:t>
            </a:r>
            <a:r>
              <a:rPr lang="en-US" dirty="0" smtClean="0"/>
              <a:t>reports. M files motion to exclude Dr. X claiming he was not appointed </a:t>
            </a:r>
            <a:r>
              <a:rPr lang="en-US" dirty="0"/>
              <a:t>pursuant to TFC </a:t>
            </a:r>
            <a:r>
              <a:rPr lang="en-US" dirty="0" err="1"/>
              <a:t>Chp</a:t>
            </a:r>
            <a:r>
              <a:rPr lang="en-US" dirty="0"/>
              <a:t>. 107 </a:t>
            </a:r>
          </a:p>
          <a:p>
            <a:r>
              <a:rPr lang="en-US" dirty="0" smtClean="0"/>
              <a:t>COA notes </a:t>
            </a:r>
            <a:r>
              <a:rPr lang="en-US" dirty="0"/>
              <a:t>that TFC 104.008(a) specifically provides that no person may offer an expert opinion or recommendation relating to conservatorship or access unless they have conducted a child custody evaluation under </a:t>
            </a:r>
            <a:r>
              <a:rPr lang="en-US" dirty="0" err="1"/>
              <a:t>Chp</a:t>
            </a:r>
            <a:r>
              <a:rPr lang="en-US" dirty="0"/>
              <a:t>. </a:t>
            </a:r>
            <a:r>
              <a:rPr lang="en-US" dirty="0" smtClean="0"/>
              <a:t>107</a:t>
            </a:r>
          </a:p>
          <a:p>
            <a:r>
              <a:rPr lang="en-US" dirty="0"/>
              <a:t>Dr. Y’s report does </a:t>
            </a:r>
            <a:r>
              <a:rPr lang="en-US" dirty="0" smtClean="0"/>
              <a:t>criticize </a:t>
            </a:r>
            <a:r>
              <a:rPr lang="en-US" dirty="0"/>
              <a:t>some aspects of Dr. X’s approach but it also actually recommends that the trial court consider a more equal possession schedule as different from what Dr. X recommended and it offers insight into what Dr. Y would testify to if given the </a:t>
            </a:r>
            <a:r>
              <a:rPr lang="en-US" dirty="0" smtClean="0"/>
              <a:t>opportunity</a:t>
            </a:r>
          </a:p>
        </p:txBody>
      </p:sp>
    </p:spTree>
    <p:extLst>
      <p:ext uri="{BB962C8B-B14F-4D97-AF65-F5344CB8AC3E}">
        <p14:creationId xmlns:p14="http://schemas.microsoft.com/office/powerpoint/2010/main" val="386044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t>Trial court erred in dividing the parties’ estate in a default judgment </a:t>
            </a:r>
            <a:r>
              <a:rPr lang="en-US" sz="2800" dirty="0" smtClean="0"/>
              <a:t>where </a:t>
            </a:r>
            <a:r>
              <a:rPr lang="en-US" sz="2800" dirty="0"/>
              <a:t>wife failed to present </a:t>
            </a:r>
            <a:r>
              <a:rPr lang="en-US" sz="2800" dirty="0" smtClean="0"/>
              <a:t>any evidence </a:t>
            </a:r>
            <a:r>
              <a:rPr lang="en-US" sz="2800" dirty="0"/>
              <a:t>of the value of the </a:t>
            </a:r>
            <a:r>
              <a:rPr lang="en-US" sz="2800" dirty="0" smtClean="0"/>
              <a:t>estate</a:t>
            </a:r>
            <a:r>
              <a:rPr lang="en-US" sz="2400" dirty="0"/>
              <a:t/>
            </a:r>
            <a:br>
              <a:rPr lang="en-US" sz="2400" dirty="0"/>
            </a:br>
            <a:endParaRPr lang="en-US" sz="2400" dirty="0"/>
          </a:p>
        </p:txBody>
      </p:sp>
      <p:sp>
        <p:nvSpPr>
          <p:cNvPr id="5" name="Content Placeholder 4"/>
          <p:cNvSpPr>
            <a:spLocks noGrp="1"/>
          </p:cNvSpPr>
          <p:nvPr>
            <p:ph sz="half" idx="1"/>
          </p:nvPr>
        </p:nvSpPr>
        <p:spPr>
          <a:xfrm>
            <a:off x="2933699" y="2438399"/>
            <a:ext cx="4160520" cy="4202431"/>
          </a:xfrm>
        </p:spPr>
        <p:txBody>
          <a:bodyPr>
            <a:normAutofit/>
          </a:bodyPr>
          <a:lstStyle/>
          <a:p>
            <a:r>
              <a:rPr lang="en-US" dirty="0"/>
              <a:t>2022 WL </a:t>
            </a:r>
            <a:r>
              <a:rPr lang="en-US" dirty="0" smtClean="0"/>
              <a:t>2707750, </a:t>
            </a:r>
            <a:r>
              <a:rPr lang="en-US" u="sng" dirty="0" smtClean="0"/>
              <a:t>Aquino </a:t>
            </a:r>
            <a:r>
              <a:rPr lang="en-US" u="sng" dirty="0"/>
              <a:t>v. Aquino</a:t>
            </a:r>
            <a:r>
              <a:rPr lang="en-US" dirty="0"/>
              <a:t>, No. 04-21-00207-CV, 2022 WL 2707750 (Tex. App.—San Antonio July 13, 2022, no pet. h.)</a:t>
            </a:r>
          </a:p>
          <a:p>
            <a:r>
              <a:rPr lang="en-US" dirty="0" smtClean="0"/>
              <a:t>Divorce filed in 2017; Respondent filed an answer but did not appear at final hearing </a:t>
            </a:r>
          </a:p>
          <a:p>
            <a:r>
              <a:rPr lang="en-US" dirty="0" smtClean="0"/>
              <a:t>Restricted appeal </a:t>
            </a:r>
          </a:p>
        </p:txBody>
      </p:sp>
      <p:sp>
        <p:nvSpPr>
          <p:cNvPr id="6" name="Content Placeholder 5"/>
          <p:cNvSpPr>
            <a:spLocks noGrp="1"/>
          </p:cNvSpPr>
          <p:nvPr>
            <p:ph sz="half" idx="2"/>
          </p:nvPr>
        </p:nvSpPr>
        <p:spPr>
          <a:xfrm>
            <a:off x="7543751" y="2438399"/>
            <a:ext cx="4160520" cy="4202431"/>
          </a:xfrm>
        </p:spPr>
        <p:txBody>
          <a:bodyPr>
            <a:normAutofit/>
          </a:bodyPr>
          <a:lstStyle/>
          <a:p>
            <a:r>
              <a:rPr lang="en-US" dirty="0"/>
              <a:t>Petitioner in original suit presented no evidence to establish the value of any property in the marital estate</a:t>
            </a:r>
          </a:p>
          <a:p>
            <a:r>
              <a:rPr lang="en-US" dirty="0"/>
              <a:t>A trial court cannot make a judgment that is “just and right” without evidence </a:t>
            </a:r>
          </a:p>
          <a:p>
            <a:pPr marL="0" indent="0">
              <a:buNone/>
            </a:pPr>
            <a:endParaRPr lang="en-US" dirty="0"/>
          </a:p>
        </p:txBody>
      </p:sp>
    </p:spTree>
    <p:extLst>
      <p:ext uri="{BB962C8B-B14F-4D97-AF65-F5344CB8AC3E}">
        <p14:creationId xmlns:p14="http://schemas.microsoft.com/office/powerpoint/2010/main" val="240505130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9290C9-6505-4B77-B628-A44276CB9D85}">
  <ds:schemaRefs>
    <ds:schemaRef ds:uri="http://purl.org/dc/elements/1.1/"/>
    <ds:schemaRef ds:uri="http://schemas.microsoft.com/office/2006/metadata/properties"/>
    <ds:schemaRef ds:uri="http://schemas.microsoft.com/office/infopath/2007/PartnerControls"/>
    <ds:schemaRef ds:uri="http://purl.org/dc/terms/"/>
    <ds:schemaRef ds:uri="16c05727-aa75-4e4a-9b5f-8a80a1165891"/>
    <ds:schemaRef ds:uri="http://schemas.microsoft.com/office/2006/documentManagement/types"/>
    <ds:schemaRef ds:uri="http://schemas.openxmlformats.org/package/2006/metadata/core-propertie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47B8899B-5794-42FB-9137-8220A73767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28C3E1-D10B-4426-B05E-8E1CAFF03C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Feathered design</Template>
  <TotalTime>0</TotalTime>
  <Words>2038</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Century Schoolbook</vt:lpstr>
      <vt:lpstr>Corbel</vt:lpstr>
      <vt:lpstr>Feathered</vt:lpstr>
      <vt:lpstr>Family Law Update</vt:lpstr>
      <vt:lpstr>Rule 194 Disclosures civil cases filed after Jan 1, 2021</vt:lpstr>
      <vt:lpstr>Consequences of failing to disclose under 194?  </vt:lpstr>
      <vt:lpstr>Non-biological spouse has standing as a parent of the child born during the marriage</vt:lpstr>
      <vt:lpstr>Cost of travel to maintain relationship with children supports below guideline child support </vt:lpstr>
      <vt:lpstr>No discretion when evidence conclusively establishes arrears</vt:lpstr>
      <vt:lpstr>A trial court cannot grant multiple opposed extensions of a TRO, nor can it extend a void TRO</vt:lpstr>
      <vt:lpstr>Experts may not testify as to any matter  “related to” conservatorship or access unless they have done a child custody evaluation per statute</vt:lpstr>
      <vt:lpstr>Trial court erred in dividing the parties’ estate in a default judgment where wife failed to present any evidence of the value of the estate </vt:lpstr>
      <vt:lpstr>Court appointed expert properly excluded when TRCP 193.6 not met</vt:lpstr>
      <vt:lpstr>Discovery sanctions precluding party from seeking additional discovery was just sanction for discovery abuse</vt:lpstr>
      <vt:lpstr>SBP not implied in division of retirement – DRO cannot modify property division</vt:lpstr>
      <vt:lpstr>Trial court lacks SMJ over divorce when one spouse dies before full and final rendition of judgment </vt:lpstr>
      <vt:lpstr>Trial court authorized to interpret ambiguous MSA and enter order the parties intended</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2022-09-21T19:44:13Z</dcterms:created>
  <dcterms:modified xsi:type="dcterms:W3CDTF">2022-09-22T00:23:20Z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